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4.xml" ContentType="application/vnd.openxmlformats-officedocument.presentationml.tags+xml"/>
  <Override PartName="/ppt/charts/chart7.xml" ContentType="application/vnd.openxmlformats-officedocument.drawingml.chart+xml"/>
  <Override PartName="/ppt/tags/tag15.xml" ContentType="application/vnd.openxmlformats-officedocument.presentationml.tags+xml"/>
  <Override PartName="/ppt/notesSlides/notesSlide6.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6.xml" ContentType="application/vnd.openxmlformats-officedocument.presentationml.tags+xml"/>
  <Override PartName="/ppt/notesSlides/notesSlide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ags/tag17.xml" ContentType="application/vnd.openxmlformats-officedocument.presentationml.tags+xml"/>
  <Override PartName="/ppt/notesSlides/notesSlide8.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tags/tag18.xml" ContentType="application/vnd.openxmlformats-officedocument.presentationml.tags+xml"/>
  <Override PartName="/ppt/notesSlides/notesSlide9.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tags/tag20.xml" ContentType="application/vnd.openxmlformats-officedocument.presentationml.tags+xml"/>
  <Override PartName="/ppt/notesSlides/notesSlide12.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28"/>
  </p:notesMasterIdLst>
  <p:sldIdLst>
    <p:sldId id="272" r:id="rId5"/>
    <p:sldId id="1504" r:id="rId6"/>
    <p:sldId id="591" r:id="rId7"/>
    <p:sldId id="1828" r:id="rId8"/>
    <p:sldId id="318" r:id="rId9"/>
    <p:sldId id="557" r:id="rId10"/>
    <p:sldId id="1827" r:id="rId11"/>
    <p:sldId id="1502" r:id="rId12"/>
    <p:sldId id="492" r:id="rId13"/>
    <p:sldId id="1853" r:id="rId14"/>
    <p:sldId id="1503" r:id="rId15"/>
    <p:sldId id="1425" r:id="rId16"/>
    <p:sldId id="1858" r:id="rId17"/>
    <p:sldId id="1852" r:id="rId18"/>
    <p:sldId id="1429" r:id="rId19"/>
    <p:sldId id="1975" r:id="rId20"/>
    <p:sldId id="1967" r:id="rId21"/>
    <p:sldId id="505" r:id="rId22"/>
    <p:sldId id="503" r:id="rId23"/>
    <p:sldId id="504" r:id="rId24"/>
    <p:sldId id="1563" r:id="rId25"/>
    <p:sldId id="1777" r:id="rId26"/>
    <p:sldId id="185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D2766A-998D-4751-B875-B1B42A08E371}">
          <p14:sldIdLst>
            <p14:sldId id="272"/>
            <p14:sldId id="1504"/>
            <p14:sldId id="591"/>
            <p14:sldId id="1828"/>
            <p14:sldId id="318"/>
          </p14:sldIdLst>
        </p14:section>
        <p14:section name="Results for" id="{C4B9D67B-D520-4736-AD61-5B1C9C31D024}">
          <p14:sldIdLst>
            <p14:sldId id="557"/>
            <p14:sldId id="1827"/>
            <p14:sldId id="1502"/>
            <p14:sldId id="492"/>
            <p14:sldId id="1853"/>
            <p14:sldId id="1503"/>
            <p14:sldId id="1425"/>
            <p14:sldId id="1858"/>
            <p14:sldId id="1852"/>
            <p14:sldId id="1429"/>
            <p14:sldId id="1975"/>
            <p14:sldId id="1967"/>
            <p14:sldId id="505"/>
            <p14:sldId id="503"/>
            <p14:sldId id="504"/>
            <p14:sldId id="1563"/>
            <p14:sldId id="1777"/>
            <p14:sldId id="18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B967-4239-930A-CA06F293423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69E-4E74-9630-D63EAEEF0F4A}"/>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[__TEMPLATE__APP_Obsolescence.xlsx]Chart!Obs_PivotTbl</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Chart!$C$3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Chart!$B$4:$B$14</c:f>
              <c:strCache>
                <c:ptCount val="10"/>
                <c:pt idx="0">
                  <c:v>4</c:v>
                </c:pt>
                <c:pt idx="1">
                  <c:v>5</c:v>
                </c:pt>
                <c:pt idx="2">
                  <c:v>6</c:v>
                </c:pt>
                <c:pt idx="3">
                  <c:v>7</c:v>
                </c:pt>
                <c:pt idx="4">
                  <c:v>8</c:v>
                </c:pt>
                <c:pt idx="5">
                  <c:v>9</c:v>
                </c:pt>
                <c:pt idx="6">
                  <c:v>10</c:v>
                </c:pt>
                <c:pt idx="7">
                  <c:v>11</c:v>
                </c:pt>
                <c:pt idx="8">
                  <c:v>12</c:v>
                </c:pt>
                <c:pt idx="9">
                  <c:v>13</c:v>
                </c:pt>
              </c:strCache>
            </c:strRef>
          </c:cat>
          <c:val>
            <c:numRef>
              <c:f>Chart!$C$4:$C$14</c:f>
              <c:numCache>
                <c:formatCode>_(* #,##0_);_(* \(#,##0\);_(* "-"??_);_(@_)</c:formatCode>
                <c:ptCount val="10"/>
                <c:pt idx="0">
                  <c:v>300</c:v>
                </c:pt>
                <c:pt idx="1">
                  <c:v>186</c:v>
                </c:pt>
                <c:pt idx="2">
                  <c:v>143</c:v>
                </c:pt>
                <c:pt idx="3">
                  <c:v>60</c:v>
                </c:pt>
                <c:pt idx="4">
                  <c:v>33</c:v>
                </c:pt>
                <c:pt idx="5">
                  <c:v>24</c:v>
                </c:pt>
                <c:pt idx="6">
                  <c:v>20</c:v>
                </c:pt>
                <c:pt idx="7">
                  <c:v>11</c:v>
                </c:pt>
                <c:pt idx="8">
                  <c:v>17</c:v>
                </c:pt>
                <c:pt idx="9">
                  <c:v>7</c:v>
                </c:pt>
              </c:numCache>
            </c:numRef>
          </c:val>
          <c:extLst>
            <c:ext xmlns:c16="http://schemas.microsoft.com/office/drawing/2014/chart" uri="{C3380CC4-5D6E-409C-BE32-E72D297353CC}">
              <c16:uniqueId val="{00000000-3069-4C8E-9159-27AC24170B59}"/>
            </c:ext>
          </c:extLst>
        </c:ser>
        <c:dLbls>
          <c:dLblPos val="outEnd"/>
          <c:showLegendKey val="0"/>
          <c:showVal val="1"/>
          <c:showCatName val="0"/>
          <c:showSerName val="0"/>
          <c:showPercent val="0"/>
          <c:showBubbleSize val="0"/>
        </c:dLbls>
        <c:gapWidth val="219"/>
        <c:overlap val="-27"/>
        <c:axId val="1152735728"/>
        <c:axId val="1152738352"/>
      </c:barChart>
      <c:catAx>
        <c:axId val="115273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years (rounded down) between currently used version and the most recent version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8352"/>
        <c:crosses val="autoZero"/>
        <c:auto val="1"/>
        <c:lblAlgn val="ctr"/>
        <c:lblOffset val="100"/>
        <c:noMultiLvlLbl val="0"/>
      </c:catAx>
      <c:valAx>
        <c:axId val="115273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1" i="0" baseline="0">
                    <a:effectLst/>
                  </a:rPr>
                  <a:t>Number of Components</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273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293C47"/>
      </a:solidFill>
    </a:ln>
    <a:effectLst>
      <a:outerShdw blurRad="50800" dist="38100" dir="2700000" sx="101000" sy="101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840" b="1" i="0" u="none" strike="noStrike" kern="1200" baseline="0">
                <a:solidFill>
                  <a:prstClr val="black"/>
                </a:solidFill>
                <a:latin typeface="+mn-lt"/>
                <a:ea typeface="+mn-ea"/>
                <a:cs typeface="+mn-cs"/>
              </a:defRPr>
            </a:pPr>
            <a:r>
              <a:rPr lang="en-US" sz="1600" b="0" i="0" u="none" strike="noStrike" kern="1200" spc="0" baseline="0" dirty="0">
                <a:solidFill>
                  <a:prstClr val="black">
                    <a:lumMod val="65000"/>
                    <a:lumOff val="35000"/>
                  </a:prstClr>
                </a:solidFill>
              </a:rPr>
              <a:t>Distribution of Green Impact Blockers by Technology</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solidFill>
              </a:defRPr>
            </a:pPr>
            <a:endParaRPr lang="en-US" dirty="0"/>
          </a:p>
        </c:rich>
      </c:tx>
      <c:layout>
        <c:manualLayout>
          <c:xMode val="edge"/>
          <c:yMode val="edge"/>
          <c:x val="0.18885368391185095"/>
          <c:y val="6.4022469078011637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840" b="1" i="0" u="none" strike="noStrike" kern="1200" baseline="0">
              <a:solidFill>
                <a:prstClr val="black"/>
              </a:solidFill>
              <a:latin typeface="+mn-lt"/>
              <a:ea typeface="+mn-ea"/>
              <a:cs typeface="+mn-cs"/>
            </a:defRPr>
          </a:pPr>
          <a:endParaRPr lang="en-US"/>
        </a:p>
      </c:txPr>
    </c:title>
    <c:autoTitleDeleted val="0"/>
    <c:plotArea>
      <c:layout/>
      <c:pieChart>
        <c:varyColors val="1"/>
        <c:ser>
          <c:idx val="0"/>
          <c:order val="0"/>
          <c:tx>
            <c:strRef>
              <c:f>Sheet1!$B$1</c:f>
              <c:strCache>
                <c:ptCount val="1"/>
                <c:pt idx="0">
                  <c:v>Series 1</c:v>
                </c:pt>
              </c:strCache>
            </c:strRef>
          </c:tx>
          <c:dPt>
            <c:idx val="0"/>
            <c:bubble3D val="0"/>
            <c:spPr>
              <a:solidFill>
                <a:schemeClr val="accent3">
                  <a:shade val="53000"/>
                </a:schemeClr>
              </a:solidFill>
              <a:ln>
                <a:noFill/>
              </a:ln>
              <a:effectLst/>
            </c:spPr>
            <c:extLst>
              <c:ext xmlns:c16="http://schemas.microsoft.com/office/drawing/2014/chart" uri="{C3380CC4-5D6E-409C-BE32-E72D297353CC}">
                <c16:uniqueId val="{00000001-2055-4623-BA49-A2C942512689}"/>
              </c:ext>
            </c:extLst>
          </c:dPt>
          <c:dPt>
            <c:idx val="1"/>
            <c:bubble3D val="0"/>
            <c:spPr>
              <a:solidFill>
                <a:schemeClr val="accent3">
                  <a:shade val="76000"/>
                </a:schemeClr>
              </a:solidFill>
              <a:ln>
                <a:noFill/>
              </a:ln>
              <a:effectLst/>
            </c:spPr>
            <c:extLst>
              <c:ext xmlns:c16="http://schemas.microsoft.com/office/drawing/2014/chart" uri="{C3380CC4-5D6E-409C-BE32-E72D297353CC}">
                <c16:uniqueId val="{00000003-2055-4623-BA49-A2C942512689}"/>
              </c:ext>
            </c:extLst>
          </c:dPt>
          <c:dPt>
            <c:idx val="2"/>
            <c:bubble3D val="0"/>
            <c:spPr>
              <a:solidFill>
                <a:schemeClr val="accent3"/>
              </a:solidFill>
              <a:ln>
                <a:noFill/>
              </a:ln>
              <a:effectLst/>
            </c:spPr>
            <c:extLst>
              <c:ext xmlns:c16="http://schemas.microsoft.com/office/drawing/2014/chart" uri="{C3380CC4-5D6E-409C-BE32-E72D297353CC}">
                <c16:uniqueId val="{00000004-2055-4623-BA49-A2C942512689}"/>
              </c:ext>
            </c:extLst>
          </c:dPt>
          <c:dPt>
            <c:idx val="3"/>
            <c:bubble3D val="0"/>
            <c:spPr>
              <a:solidFill>
                <a:schemeClr val="accent3">
                  <a:tint val="77000"/>
                </a:schemeClr>
              </a:solidFill>
              <a:ln>
                <a:noFill/>
              </a:ln>
              <a:effectLst/>
            </c:spPr>
            <c:extLst>
              <c:ext xmlns:c16="http://schemas.microsoft.com/office/drawing/2014/chart" uri="{C3380CC4-5D6E-409C-BE32-E72D297353CC}">
                <c16:uniqueId val="{00000005-2055-4623-BA49-A2C942512689}"/>
              </c:ext>
            </c:extLst>
          </c:dPt>
          <c:dPt>
            <c:idx val="4"/>
            <c:bubble3D val="0"/>
            <c:explosion val="1"/>
            <c:spPr>
              <a:solidFill>
                <a:schemeClr val="accent3">
                  <a:tint val="54000"/>
                </a:schemeClr>
              </a:solidFill>
              <a:ln>
                <a:noFill/>
              </a:ln>
              <a:effectLst/>
            </c:spPr>
            <c:extLst>
              <c:ext xmlns:c16="http://schemas.microsoft.com/office/drawing/2014/chart" uri="{C3380CC4-5D6E-409C-BE32-E72D297353CC}">
                <c16:uniqueId val="{00000006-2055-4623-BA49-A2C942512689}"/>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Sheet1!$A$2:$A$6</c:f>
              <c:strCache>
                <c:ptCount val="5"/>
                <c:pt idx="0">
                  <c:v>SQL</c:v>
                </c:pt>
                <c:pt idx="1">
                  <c:v>HTML5</c:v>
                </c:pt>
                <c:pt idx="2">
                  <c:v>SHELL</c:v>
                </c:pt>
                <c:pt idx="3">
                  <c:v>Python</c:v>
                </c:pt>
                <c:pt idx="4">
                  <c:v>JEE</c:v>
                </c:pt>
              </c:strCache>
            </c:strRef>
          </c:cat>
          <c:val>
            <c:numRef>
              <c:f>Sheet1!$B$2:$B$6</c:f>
              <c:numCache>
                <c:formatCode>General</c:formatCode>
                <c:ptCount val="5"/>
                <c:pt idx="0">
                  <c:v>7281</c:v>
                </c:pt>
                <c:pt idx="1">
                  <c:v>51550</c:v>
                </c:pt>
                <c:pt idx="2">
                  <c:v>5533</c:v>
                </c:pt>
                <c:pt idx="3">
                  <c:v>18953</c:v>
                </c:pt>
                <c:pt idx="4">
                  <c:v>111082</c:v>
                </c:pt>
              </c:numCache>
            </c:numRef>
          </c:val>
          <c:extLst>
            <c:ext xmlns:c16="http://schemas.microsoft.com/office/drawing/2014/chart" uri="{C3380CC4-5D6E-409C-BE32-E72D297353CC}">
              <c16:uniqueId val="{00000008-2055-4623-BA49-A2C94251268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zero"/>
    <c:showDLblsOverMax val="0"/>
  </c:chart>
  <c:spPr>
    <a:noFill/>
    <a:ln w="9525" cap="flat" cmpd="sng" algn="ctr">
      <a:noFill/>
      <a:prstDash val="solid"/>
      <a:round/>
    </a:ln>
    <a:effectLst/>
  </c:spPr>
  <c:txPr>
    <a:bodyPr/>
    <a:lstStyle/>
    <a:p>
      <a:pPr>
        <a:defRPr sz="7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statistics.xlsx]Cyclomatic complexity!PivotTable3</c:name>
    <c:fmtId val="2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'Cyclomatic complexity'!$B$3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complexity'!$B$4:$B$13</c:f>
              <c:numCache>
                <c:formatCode>General</c:formatCode>
                <c:ptCount val="9"/>
                <c:pt idx="0">
                  <c:v>2671</c:v>
                </c:pt>
                <c:pt idx="1">
                  <c:v>22</c:v>
                </c:pt>
                <c:pt idx="2">
                  <c:v>11</c:v>
                </c:pt>
                <c:pt idx="3">
                  <c:v>12</c:v>
                </c:pt>
                <c:pt idx="4">
                  <c:v>15</c:v>
                </c:pt>
                <c:pt idx="5">
                  <c:v>6</c:v>
                </c:pt>
                <c:pt idx="6">
                  <c:v>1</c:v>
                </c:pt>
                <c:pt idx="7">
                  <c:v>1</c:v>
                </c:pt>
                <c:pt idx="8">
                  <c:v>1</c:v>
                </c:pt>
              </c:numCache>
            </c:numRef>
          </c:val>
          <c:extLst>
            <c:ext xmlns:c16="http://schemas.microsoft.com/office/drawing/2014/chart" uri="{C3380CC4-5D6E-409C-BE32-E72D297353CC}">
              <c16:uniqueId val="{00000000-2C93-4033-BDBB-981A34353446}"/>
            </c:ext>
          </c:extLst>
        </c:ser>
        <c:ser>
          <c:idx val="1"/>
          <c:order val="1"/>
          <c:tx>
            <c:strRef>
              <c:f>'Cyclomatic complexity'!$C$3</c:f>
              <c:strCache>
                <c:ptCount val="1"/>
                <c:pt idx="0">
                  <c:v>Sum of Cyclomatic complexity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'Cyclomatic complexity'!$A$4:$A$13</c:f>
              <c:strCache>
                <c:ptCount val="9"/>
                <c:pt idx="0">
                  <c:v>1-50</c:v>
                </c:pt>
                <c:pt idx="1">
                  <c:v>51-100</c:v>
                </c:pt>
                <c:pt idx="2">
                  <c:v>101-150</c:v>
                </c:pt>
                <c:pt idx="3">
                  <c:v>151-200</c:v>
                </c:pt>
                <c:pt idx="4">
                  <c:v>201-250</c:v>
                </c:pt>
                <c:pt idx="5">
                  <c:v>251-300</c:v>
                </c:pt>
                <c:pt idx="6">
                  <c:v>401-450</c:v>
                </c:pt>
                <c:pt idx="7">
                  <c:v>501-550</c:v>
                </c:pt>
                <c:pt idx="8">
                  <c:v>601-650</c:v>
                </c:pt>
              </c:strCache>
            </c:strRef>
          </c:cat>
          <c:val>
            <c:numRef>
              <c:f>'Cyclomatic complexity'!$C$4:$C$13</c:f>
              <c:numCache>
                <c:formatCode>0.00%</c:formatCode>
                <c:ptCount val="9"/>
                <c:pt idx="0">
                  <c:v>0.44099913867355728</c:v>
                </c:pt>
                <c:pt idx="1">
                  <c:v>7.412192554311417E-2</c:v>
                </c:pt>
                <c:pt idx="2">
                  <c:v>6.9241075701024016E-2</c:v>
                </c:pt>
                <c:pt idx="3">
                  <c:v>9.8908986505885726E-2</c:v>
                </c:pt>
                <c:pt idx="4">
                  <c:v>0.16733658723322806</c:v>
                </c:pt>
                <c:pt idx="5">
                  <c:v>7.460044023351517E-2</c:v>
                </c:pt>
                <c:pt idx="6">
                  <c:v>1.947554789932051E-2</c:v>
                </c:pt>
                <c:pt idx="7">
                  <c:v>2.6031199157814145E-2</c:v>
                </c:pt>
                <c:pt idx="8">
                  <c:v>2.9285099052540915E-2</c:v>
                </c:pt>
              </c:numCache>
            </c:numRef>
          </c:val>
          <c:extLst>
            <c:ext xmlns:c16="http://schemas.microsoft.com/office/drawing/2014/chart" uri="{C3380CC4-5D6E-409C-BE32-E72D297353CC}">
              <c16:uniqueId val="{00000001-2C93-4033-BDBB-981A34353446}"/>
            </c:ext>
          </c:extLst>
        </c:ser>
        <c:dLbls>
          <c:dLblPos val="outEnd"/>
          <c:showLegendKey val="0"/>
          <c:showVal val="1"/>
          <c:showCatName val="0"/>
          <c:showSerName val="0"/>
          <c:showPercent val="0"/>
          <c:showBubbleSize val="0"/>
        </c:dLbls>
        <c:gapWidth val="75"/>
        <c:axId val="721707584"/>
        <c:axId val="721704960"/>
      </c:barChart>
      <c:catAx>
        <c:axId val="721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1704960"/>
        <c:crosses val="autoZero"/>
        <c:auto val="1"/>
        <c:lblAlgn val="ctr"/>
        <c:lblOffset val="100"/>
        <c:noMultiLvlLbl val="0"/>
      </c:catAx>
      <c:valAx>
        <c:axId val="72170496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0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[Helios - DW-ETL - Stored procedures statistics.xlsx]Size in lines of code!PivotTable1</c:name>
    <c:fmtId val="1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Size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in lines of code'!$B$3</c:f>
              <c:strCache>
                <c:ptCount val="1"/>
                <c:pt idx="0">
                  <c:v>Count of procedures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code'!$B$4:$B$16</c:f>
              <c:numCache>
                <c:formatCode>General</c:formatCode>
                <c:ptCount val="12"/>
                <c:pt idx="0">
                  <c:v>2547</c:v>
                </c:pt>
                <c:pt idx="1">
                  <c:v>99</c:v>
                </c:pt>
                <c:pt idx="2">
                  <c:v>35</c:v>
                </c:pt>
                <c:pt idx="3">
                  <c:v>18</c:v>
                </c:pt>
                <c:pt idx="4">
                  <c:v>10</c:v>
                </c:pt>
                <c:pt idx="5">
                  <c:v>18</c:v>
                </c:pt>
                <c:pt idx="6">
                  <c:v>2</c:v>
                </c:pt>
                <c:pt idx="7">
                  <c:v>3</c:v>
                </c:pt>
                <c:pt idx="8">
                  <c:v>5</c:v>
                </c:pt>
                <c:pt idx="9">
                  <c:v>1</c:v>
                </c:pt>
                <c:pt idx="10">
                  <c:v>1</c:v>
                </c:pt>
                <c:pt idx="11">
                  <c:v>1</c:v>
                </c:pt>
              </c:numCache>
            </c:numRef>
          </c:val>
          <c:extLst>
            <c:ext xmlns:c16="http://schemas.microsoft.com/office/drawing/2014/chart" uri="{C3380CC4-5D6E-409C-BE32-E72D297353CC}">
              <c16:uniqueId val="{00000000-373A-485D-9C31-78C131D93909}"/>
            </c:ext>
          </c:extLst>
        </c:ser>
        <c:ser>
          <c:idx val="1"/>
          <c:order val="1"/>
          <c:tx>
            <c:strRef>
              <c:f>'Size in lines of code'!$C$3</c:f>
              <c:strCache>
                <c:ptCount val="1"/>
                <c:pt idx="0">
                  <c:v>Sum of Number of lines of code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'Size in lines of code'!$A$4:$A$16</c:f>
              <c:strCache>
                <c:ptCount val="12"/>
                <c:pt idx="0">
                  <c:v>1-500</c:v>
                </c:pt>
                <c:pt idx="1">
                  <c:v>501-1000</c:v>
                </c:pt>
                <c:pt idx="2">
                  <c:v>1001-1500</c:v>
                </c:pt>
                <c:pt idx="3">
                  <c:v>1501-2000</c:v>
                </c:pt>
                <c:pt idx="4">
                  <c:v>2001-2500</c:v>
                </c:pt>
                <c:pt idx="5">
                  <c:v>2501-3000</c:v>
                </c:pt>
                <c:pt idx="6">
                  <c:v>3001-3500</c:v>
                </c:pt>
                <c:pt idx="7">
                  <c:v>3501-4000</c:v>
                </c:pt>
                <c:pt idx="8">
                  <c:v>4001-4500</c:v>
                </c:pt>
                <c:pt idx="9">
                  <c:v>4501-5000</c:v>
                </c:pt>
                <c:pt idx="10">
                  <c:v>5501-6000</c:v>
                </c:pt>
                <c:pt idx="11">
                  <c:v>7001-7500</c:v>
                </c:pt>
              </c:strCache>
            </c:strRef>
          </c:cat>
          <c:val>
            <c:numRef>
              <c:f>'Size in lines of code'!$C$4:$C$16</c:f>
              <c:numCache>
                <c:formatCode>0.00%</c:formatCode>
                <c:ptCount val="12"/>
                <c:pt idx="0">
                  <c:v>0.52655457793720961</c:v>
                </c:pt>
                <c:pt idx="1">
                  <c:v>0.11648212747327241</c:v>
                </c:pt>
                <c:pt idx="2">
                  <c:v>7.5753456579151779E-2</c:v>
                </c:pt>
                <c:pt idx="3">
                  <c:v>5.5502986992811448E-2</c:v>
                </c:pt>
                <c:pt idx="4">
                  <c:v>3.9335800132755235E-2</c:v>
                </c:pt>
                <c:pt idx="5">
                  <c:v>8.739955089186098E-2</c:v>
                </c:pt>
                <c:pt idx="6">
                  <c:v>1.1354809552727838E-2</c:v>
                </c:pt>
                <c:pt idx="7">
                  <c:v>1.9694380499103197E-2</c:v>
                </c:pt>
                <c:pt idx="8">
                  <c:v>3.6809566850735095E-2</c:v>
                </c:pt>
                <c:pt idx="9">
                  <c:v>8.0677051703927586E-3</c:v>
                </c:pt>
                <c:pt idx="10">
                  <c:v>1.0202028048074343E-2</c:v>
                </c:pt>
                <c:pt idx="11">
                  <c:v>1.2843009871905319E-2</c:v>
                </c:pt>
              </c:numCache>
            </c:numRef>
          </c:val>
          <c:extLst>
            <c:ext xmlns:c16="http://schemas.microsoft.com/office/drawing/2014/chart" uri="{C3380CC4-5D6E-409C-BE32-E72D297353CC}">
              <c16:uniqueId val="{00000001-373A-485D-9C31-78C131D93909}"/>
            </c:ext>
          </c:extLst>
        </c:ser>
        <c:dLbls>
          <c:dLblPos val="outEnd"/>
          <c:showLegendKey val="0"/>
          <c:showVal val="1"/>
          <c:showCatName val="0"/>
          <c:showSerName val="0"/>
          <c:showPercent val="0"/>
          <c:showBubbleSize val="0"/>
        </c:dLbls>
        <c:gapWidth val="444"/>
        <c:overlap val="-90"/>
        <c:axId val="496054648"/>
        <c:axId val="496366320"/>
      </c:barChart>
      <c:catAx>
        <c:axId val="496054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96366320"/>
        <c:crosses val="autoZero"/>
        <c:auto val="1"/>
        <c:lblAlgn val="ctr"/>
        <c:lblOffset val="100"/>
        <c:noMultiLvlLbl val="0"/>
      </c:catAx>
      <c:valAx>
        <c:axId val="496366320"/>
        <c:scaling>
          <c:orientation val="minMax"/>
        </c:scaling>
        <c:delete val="1"/>
        <c:axPos val="l"/>
        <c:numFmt formatCode="General" sourceLinked="1"/>
        <c:majorTickMark val="none"/>
        <c:minorTickMark val="none"/>
        <c:tickLblPos val="nextTo"/>
        <c:crossAx val="496054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7690-4C90-9915-D91CF91F229F}"/>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9C51-45D4-B64D-FEA1B5CD371E}"/>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BCE2-4995-BE31-D4A4944D10E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5C40-4EC2-8CC2-83DD4B04EC13}"/>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6613356938912"/>
          <c:y val="0.34386405727096486"/>
          <c:w val="0.66266773286122183"/>
          <c:h val="0.1325419947364431"/>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C151-44EE-A4DE-C15EA75A3289}"/>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7162-4C89-946F-D0EC41D1F1B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40458672174177"/>
          <c:y val="0.36861235643988782"/>
          <c:w val="0.72519082655651645"/>
          <c:h val="0.19963562969975174"/>
        </c:manualLayout>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D47D-44D4-9566-7AD5FCFEBE9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9120-4A3C-9C36-3ABB15C9959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40000"/>
                <a:lumOff val="60000"/>
              </a:schemeClr>
            </a:solidFill>
            <a:ln>
              <a:noFill/>
              <a:round/>
            </a:ln>
            <a:effectLst/>
          </c:spPr>
          <c:invertIfNegative val="0"/>
          <c:dPt>
            <c:idx val="0"/>
            <c:invertIfNegative val="0"/>
            <c:bubble3D val="0"/>
            <c:spPr>
              <a:solidFill>
                <a:schemeClr val="accent5">
                  <a:lumMod val="60000"/>
                  <a:lumOff val="40000"/>
                </a:schemeClr>
              </a:solidFill>
              <a:ln>
                <a:noFill/>
                <a:round/>
              </a:ln>
              <a:effectLst/>
            </c:spPr>
            <c:extLst>
              <c:ext xmlns:c16="http://schemas.microsoft.com/office/drawing/2014/chart" uri="{C3380CC4-5D6E-409C-BE32-E72D297353CC}">
                <c16:uniqueId val="{00000000-347E-4ED0-8E72-14F59A257A6C}"/>
              </c:ext>
            </c:extLst>
          </c:dPt>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6F66-40C8-A037-26CC8767DBCD}"/>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4D25-4523-A9B3-0624EE8B12F7}"/>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550645875148299"/>
          <c:y val="3.2133153882921699E-2"/>
          <c:w val="0.62073855053833504"/>
          <c:h val="0.91066434061011903"/>
        </c:manualLayout>
      </c:layout>
      <c:doughnutChart>
        <c:varyColors val="1"/>
        <c:ser>
          <c:idx val="0"/>
          <c:order val="0"/>
          <c:tx>
            <c:strRef>
              <c:f>Sheet1!$B$1:$B$3</c:f>
              <c:strCache>
                <c:ptCount val="3"/>
                <c:pt idx="0">
                  <c:v>LoC</c:v>
                </c:pt>
                <c:pt idx="1">
                  <c:v>4421662</c:v>
                </c:pt>
                <c:pt idx="2">
                  <c:v>916</c:v>
                </c:pt>
              </c:strCache>
            </c:strRef>
          </c:tx>
          <c:spPr>
            <a:ln w="6350">
              <a:solidFill>
                <a:schemeClr val="bg1"/>
              </a:solidFill>
            </a:ln>
          </c:spPr>
          <c:dPt>
            <c:idx val="0"/>
            <c:bubble3D val="0"/>
            <c:spPr>
              <a:solidFill>
                <a:srgbClr val="44546A"/>
              </a:solidFill>
              <a:ln w="6350" cap="flat" cmpd="sng" algn="ctr">
                <a:solidFill>
                  <a:schemeClr val="bg1"/>
                </a:solidFill>
                <a:prstDash val="solid"/>
                <a:round/>
              </a:ln>
              <a:effectLst/>
            </c:spPr>
            <c:extLst>
              <c:ext xmlns:c16="http://schemas.microsoft.com/office/drawing/2014/chart" uri="{C3380CC4-5D6E-409C-BE32-E72D297353CC}">
                <c16:uniqueId val="{00000001-D958-44BE-A25C-51BA161B8649}"/>
              </c:ext>
            </c:extLst>
          </c:dPt>
          <c:dPt>
            <c:idx val="1"/>
            <c:bubble3D val="0"/>
            <c:spPr>
              <a:solidFill>
                <a:schemeClr val="accent6"/>
              </a:solidFill>
              <a:ln w="6350" cap="flat" cmpd="sng" algn="ctr">
                <a:solidFill>
                  <a:schemeClr val="bg1"/>
                </a:solidFill>
                <a:prstDash val="solid"/>
                <a:round/>
              </a:ln>
              <a:effectLst/>
            </c:spPr>
            <c:extLst>
              <c:ext xmlns:c16="http://schemas.microsoft.com/office/drawing/2014/chart" uri="{C3380CC4-5D6E-409C-BE32-E72D297353CC}">
                <c16:uniqueId val="{00000003-D958-44BE-A25C-51BA161B8649}"/>
              </c:ext>
            </c:extLst>
          </c:dPt>
          <c:dLbls>
            <c:dLbl>
              <c:idx val="0"/>
              <c:layout>
                <c:manualLayout>
                  <c:x val="0.38126183382376111"/>
                  <c:y val="-1.5391138873950275E-2"/>
                </c:manualLayout>
              </c:layout>
              <c:numFmt formatCode="0.00%" sourceLinked="0"/>
              <c:spPr>
                <a:noFill/>
                <a:ln>
                  <a:noFill/>
                </a:ln>
                <a:effectLst/>
              </c:spPr>
              <c:txPr>
                <a:bodyPr rot="0" spcFirstLastPara="1" vertOverflow="ellipsis" vert="horz" wrap="square" anchor="ctr" anchorCtr="1"/>
                <a:lstStyle/>
                <a:p>
                  <a:pPr>
                    <a:defRPr sz="10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867456898323752"/>
                      <c:h val="0.29813605498460499"/>
                    </c:manualLayout>
                  </c15:layout>
                </c:ext>
                <c:ext xmlns:c16="http://schemas.microsoft.com/office/drawing/2014/chart" uri="{C3380CC4-5D6E-409C-BE32-E72D297353CC}">
                  <c16:uniqueId val="{00000001-D958-44BE-A25C-51BA161B8649}"/>
                </c:ext>
              </c:extLst>
            </c:dLbl>
            <c:dLbl>
              <c:idx val="1"/>
              <c:layout>
                <c:manualLayout>
                  <c:x val="-0.33975625406383003"/>
                  <c:y val="3.6556429546542479E-2"/>
                </c:manualLayout>
              </c:layout>
              <c:tx>
                <c:rich>
                  <a:bodyPr/>
                  <a:lstStyle/>
                  <a:p>
                    <a:fld id="{1D945EDD-AAAD-49E1-A46E-298465C25788}" type="CATEGORYNAME">
                      <a:rPr lang="en-US" sz="1000" smtClean="0"/>
                      <a:pPr/>
                      <a:t>[CATEGORY NAME]</a:t>
                    </a:fld>
                    <a:r>
                      <a:rPr lang="en-US" sz="1000" baseline="0"/>
                      <a:t>
</a:t>
                    </a:r>
                    <a:fld id="{BD53B778-547D-4842-A1C5-28D07ED97330}" type="PERCENTAGE">
                      <a:rPr lang="en-US" sz="1000" baseline="0" smtClean="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layout>
                    <c:manualLayout>
                      <c:w val="0.16731448101719545"/>
                      <c:h val="0.20088928023313252"/>
                    </c:manualLayout>
                  </c15:layout>
                  <c15:dlblFieldTable/>
                  <c15:showDataLabelsRange val="0"/>
                </c:ext>
                <c:ext xmlns:c16="http://schemas.microsoft.com/office/drawing/2014/chart" uri="{C3380CC4-5D6E-409C-BE32-E72D297353CC}">
                  <c16:uniqueId val="{00000003-D958-44BE-A25C-51BA161B8649}"/>
                </c:ext>
              </c:extLst>
            </c:dLbl>
            <c:dLbl>
              <c:idx val="2"/>
              <c:layout>
                <c:manualLayout>
                  <c:x val="0.39814368683488444"/>
                  <c:y val="2.4052218827381216E-2"/>
                </c:manualLayout>
              </c:layout>
              <c:tx>
                <c:rich>
                  <a:bodyPr/>
                  <a:lstStyle/>
                  <a:p>
                    <a:fld id="{D55C1424-400A-4E7A-82FB-A0F35C4FD1E2}" type="CATEGORYNAME">
                      <a:rPr lang="en-US" sz="1000" dirty="0"/>
                      <a:pPr/>
                      <a:t>[CATEGORY NAME]</a:t>
                    </a:fld>
                    <a:r>
                      <a:rPr lang="en-US" sz="1000" baseline="0"/>
                      <a:t>
</a:t>
                    </a:r>
                    <a:fld id="{B0F1391B-0373-4448-9D56-C0370AEABBF1}" type="PERCENTAGE">
                      <a:rPr lang="en-US" sz="1000" baseline="0" dirty="0"/>
                      <a:pPr/>
                      <a:t>[PERCENTAGE]</a:t>
                    </a:fld>
                    <a:endParaRPr lang="en-US" sz="1000" baseline="0"/>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D958-44BE-A25C-51BA161B8649}"/>
                </c:ext>
              </c:extLst>
            </c:dLbl>
            <c:dLbl>
              <c:idx val="3"/>
              <c:layout>
                <c:manualLayout>
                  <c:x val="-0.206768439659332"/>
                  <c:y val="2.3952095808383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D958-44BE-A25C-51BA161B8649}"/>
                </c:ext>
              </c:extLst>
            </c:dLbl>
            <c:dLbl>
              <c:idx val="4"/>
              <c:layout>
                <c:manualLayout>
                  <c:x val="0.40546210295141699"/>
                  <c:y val="4.1916167664670698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D958-44BE-A25C-51BA161B8649}"/>
                </c:ext>
              </c:extLst>
            </c:dLbl>
            <c:numFmt formatCode="0.00%" sourceLinked="0"/>
            <c:spPr>
              <a:noFill/>
              <a:ln>
                <a:noFill/>
              </a:ln>
              <a:effectLst/>
            </c:spPr>
            <c:txPr>
              <a:bodyPr rot="0" spcFirstLastPara="1" vertOverflow="ellipsis" vert="horz" wrap="square" anchor="ctr" anchorCtr="1"/>
              <a:lstStyle/>
              <a:p>
                <a:pPr>
                  <a:defRPr sz="700" b="0" i="0" u="none" strike="noStrike" kern="1200" baseline="0">
                    <a:ln>
                      <a:noFill/>
                    </a:ln>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6350" cap="flat" cmpd="sng" algn="ctr">
                  <a:solidFill>
                    <a:schemeClr val="bg1">
                      <a:lumMod val="50000"/>
                    </a:schemeClr>
                  </a:solidFill>
                  <a:prstDash val="solid"/>
                  <a:round/>
                  <a:headEnd type="diamond" w="med" len="med"/>
                  <a:tailEnd type="triangle" w="med" len="med"/>
                </a:ln>
                <a:effectLst/>
              </c:spPr>
            </c:leaderLines>
            <c:extLst>
              <c:ext xmlns:c15="http://schemas.microsoft.com/office/drawing/2012/chart" uri="{CE6537A1-D6FC-4f65-9D91-7224C49458BB}"/>
            </c:extLst>
          </c:dLbls>
          <c:cat>
            <c:strRef>
              <c:f>Sheet1!$A$2:$A$4</c:f>
              <c:strCache>
                <c:ptCount val="3"/>
                <c:pt idx="0">
                  <c:v>JEE</c:v>
                </c:pt>
                <c:pt idx="1">
                  <c:v>Perl</c:v>
                </c:pt>
                <c:pt idx="2">
                  <c:v>SQL</c:v>
                </c:pt>
              </c:strCache>
            </c:strRef>
          </c:cat>
          <c:val>
            <c:numRef>
              <c:f>Sheet1!$B$2:$B$4</c:f>
              <c:numCache>
                <c:formatCode>General</c:formatCode>
                <c:ptCount val="3"/>
                <c:pt idx="0">
                  <c:v>4421662</c:v>
                </c:pt>
                <c:pt idx="1">
                  <c:v>916</c:v>
                </c:pt>
                <c:pt idx="2" formatCode="#,##0">
                  <c:v>58736</c:v>
                </c:pt>
              </c:numCache>
            </c:numRef>
          </c:val>
          <c:extLst>
            <c:ext xmlns:c16="http://schemas.microsoft.com/office/drawing/2014/chart" uri="{C3380CC4-5D6E-409C-BE32-E72D297353CC}">
              <c16:uniqueId val="{00000007-D958-44BE-A25C-51BA161B8649}"/>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round/>
    </a:ln>
    <a:effectLst/>
  </c:spPr>
  <c:txPr>
    <a:bodyPr/>
    <a:lstStyle/>
    <a:p>
      <a:pPr>
        <a:defRPr sz="7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Grade</c:v>
                </c:pt>
              </c:strCache>
            </c:strRef>
          </c:tx>
          <c:spPr>
            <a:solidFill>
              <a:schemeClr val="accent5">
                <a:lumMod val="60000"/>
                <a:lumOff val="40000"/>
              </a:schemeClr>
            </a:solidFill>
            <a:ln>
              <a:noFill/>
              <a:round/>
            </a:ln>
            <a:effectLst/>
          </c:spPr>
          <c:invertIfNegative val="0"/>
          <c:cat>
            <c:strRef>
              <c:f>Sheet1!$A$2</c:f>
              <c:strCache>
                <c:ptCount val="1"/>
                <c:pt idx="0">
                  <c:v>Category 1</c:v>
                </c:pt>
              </c:strCache>
            </c:strRef>
          </c:cat>
          <c:val>
            <c:numRef>
              <c:f>Sheet1!$B$2</c:f>
              <c:numCache>
                <c:formatCode>General</c:formatCode>
                <c:ptCount val="1"/>
                <c:pt idx="0">
                  <c:v>1.9</c:v>
                </c:pt>
              </c:numCache>
            </c:numRef>
          </c:val>
          <c:extLst>
            <c:ext xmlns:c16="http://schemas.microsoft.com/office/drawing/2014/chart" uri="{C3380CC4-5D6E-409C-BE32-E72D297353CC}">
              <c16:uniqueId val="{00000000-830A-4F60-819B-19F13FA42EBC}"/>
            </c:ext>
          </c:extLst>
        </c:ser>
        <c:dLbls>
          <c:showLegendKey val="0"/>
          <c:showVal val="0"/>
          <c:showCatName val="0"/>
          <c:showSerName val="0"/>
          <c:showPercent val="0"/>
          <c:showBubbleSize val="0"/>
        </c:dLbls>
        <c:gapWidth val="0"/>
        <c:overlap val="84"/>
        <c:axId val="718499272"/>
        <c:axId val="718503208"/>
      </c:barChart>
      <c:catAx>
        <c:axId val="718499272"/>
        <c:scaling>
          <c:orientation val="minMax"/>
        </c:scaling>
        <c:delete val="1"/>
        <c:axPos val="l"/>
        <c:numFmt formatCode="General" sourceLinked="1"/>
        <c:majorTickMark val="none"/>
        <c:minorTickMark val="none"/>
        <c:tickLblPos val="nextTo"/>
        <c:crossAx val="718503208"/>
        <c:crosses val="autoZero"/>
        <c:auto val="1"/>
        <c:lblAlgn val="ctr"/>
        <c:lblOffset val="100"/>
        <c:noMultiLvlLbl val="0"/>
      </c:catAx>
      <c:valAx>
        <c:axId val="718503208"/>
        <c:scaling>
          <c:orientation val="minMax"/>
          <c:max val="4"/>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18499272"/>
        <c:crosses val="autoZero"/>
        <c:crossBetween val="between"/>
        <c:majorUnit val="1"/>
      </c:valAx>
      <c:spPr>
        <a:solidFill>
          <a:schemeClr val="bg1"/>
        </a:solidFill>
        <a:ln w="3175" cmpd="thinThick">
          <a:solidFill>
            <a:schemeClr val="accent5">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dPt>
            <c:idx val="0"/>
            <c:bubble3D val="0"/>
            <c:spPr>
              <a:solidFill>
                <a:srgbClr val="0070C0"/>
              </a:solidFill>
              <a:ln>
                <a:noFill/>
              </a:ln>
              <a:effectLst/>
            </c:spPr>
            <c:extLst>
              <c:ext xmlns:c16="http://schemas.microsoft.com/office/drawing/2014/chart" uri="{C3380CC4-5D6E-409C-BE32-E72D297353CC}">
                <c16:uniqueId val="{00000001-198F-406F-844C-B6EAA438CE16}"/>
              </c:ext>
            </c:extLst>
          </c:dPt>
          <c:dPt>
            <c:idx val="1"/>
            <c:bubble3D val="0"/>
            <c:spPr>
              <a:solidFill>
                <a:schemeClr val="accent4">
                  <a:shade val="80000"/>
                  <a:satMod val="150000"/>
                </a:schemeClr>
              </a:solidFill>
              <a:ln>
                <a:noFill/>
              </a:ln>
              <a:effectLst/>
            </c:spPr>
            <c:extLst>
              <c:ext xmlns:c16="http://schemas.microsoft.com/office/drawing/2014/chart" uri="{C3380CC4-5D6E-409C-BE32-E72D297353CC}">
                <c16:uniqueId val="{00000003-198F-406F-844C-B6EAA438CE16}"/>
              </c:ext>
            </c:extLst>
          </c:dPt>
          <c:dPt>
            <c:idx val="2"/>
            <c:bubble3D val="0"/>
            <c:spPr>
              <a:solidFill>
                <a:schemeClr val="accent4">
                  <a:tint val="65000"/>
                  <a:shade val="80000"/>
                  <a:satMod val="150000"/>
                </a:schemeClr>
              </a:solidFill>
              <a:ln>
                <a:noFill/>
              </a:ln>
              <a:effectLst/>
            </c:spPr>
            <c:extLst>
              <c:ext xmlns:c16="http://schemas.microsoft.com/office/drawing/2014/chart" uri="{C3380CC4-5D6E-409C-BE32-E72D297353CC}">
                <c16:uniqueId val="{00000005-198F-406F-844C-B6EAA438CE16}"/>
              </c:ext>
            </c:extLst>
          </c:dPt>
          <c:dLbls>
            <c:dLbl>
              <c:idx val="0"/>
              <c:layout>
                <c:manualLayout>
                  <c:x val="0.26978300295904634"/>
                  <c:y val="8.73500126766993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247366611577906"/>
                      <c:h val="0.16201183857811366"/>
                    </c:manualLayout>
                  </c15:layout>
                </c:ext>
                <c:ext xmlns:c16="http://schemas.microsoft.com/office/drawing/2014/chart" uri="{C3380CC4-5D6E-409C-BE32-E72D297353CC}">
                  <c16:uniqueId val="{00000001-198F-406F-844C-B6EAA438CE16}"/>
                </c:ext>
              </c:extLst>
            </c:dLbl>
            <c:dLbl>
              <c:idx val="1"/>
              <c:layout>
                <c:manualLayout>
                  <c:x val="-0.21371574218344405"/>
                  <c:y val="-9.36475023399038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914486413574264"/>
                      <c:h val="0.22565978101823531"/>
                    </c:manualLayout>
                  </c15:layout>
                </c:ext>
                <c:ext xmlns:c16="http://schemas.microsoft.com/office/drawing/2014/chart" uri="{C3380CC4-5D6E-409C-BE32-E72D297353CC}">
                  <c16:uniqueId val="{00000003-198F-406F-844C-B6EAA438CE16}"/>
                </c:ext>
              </c:extLst>
            </c:dLbl>
            <c:dLbl>
              <c:idx val="2"/>
              <c:layout>
                <c:manualLayout>
                  <c:x val="0.24852729809216934"/>
                  <c:y val="-0.1027100417976112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98F-406F-844C-B6EAA438CE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Feuil1!$A$4:$A$6</c:f>
              <c:strCache>
                <c:ptCount val="3"/>
                <c:pt idx="0">
                  <c:v>Lines of Code</c:v>
                </c:pt>
                <c:pt idx="1">
                  <c:v>Comment Lines</c:v>
                </c:pt>
                <c:pt idx="2">
                  <c:v>Commented Out Code Lines</c:v>
                </c:pt>
              </c:strCache>
            </c:strRef>
          </c:cat>
          <c:val>
            <c:numRef>
              <c:f>Feuil1!$B$4:$B$6</c:f>
              <c:numCache>
                <c:formatCode>General</c:formatCode>
                <c:ptCount val="3"/>
                <c:pt idx="0">
                  <c:v>951766</c:v>
                </c:pt>
                <c:pt idx="1">
                  <c:v>37801</c:v>
                </c:pt>
                <c:pt idx="2">
                  <c:v>2692</c:v>
                </c:pt>
              </c:numCache>
            </c:numRef>
          </c:val>
          <c:extLst>
            <c:ext xmlns:c16="http://schemas.microsoft.com/office/drawing/2014/chart" uri="{C3380CC4-5D6E-409C-BE32-E72D297353CC}">
              <c16:uniqueId val="{00000006-198F-406F-844C-B6EAA438CE16}"/>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F5CDB-C35A-4492-B39D-21322CF138E5}"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1E529-804E-4FB9-89FD-8DADF617AD0A}" type="slidenum">
              <a:rPr lang="en-US" smtClean="0"/>
              <a:t>‹#›</a:t>
            </a:fld>
            <a:endParaRPr lang="en-US"/>
          </a:p>
        </p:txBody>
      </p:sp>
    </p:spTree>
    <p:extLst>
      <p:ext uri="{BB962C8B-B14F-4D97-AF65-F5344CB8AC3E}">
        <p14:creationId xmlns:p14="http://schemas.microsoft.com/office/powerpoint/2010/main" val="76390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384635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361047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19</a:t>
            </a:fld>
            <a:endParaRPr lang="en-US"/>
          </a:p>
        </p:txBody>
      </p:sp>
    </p:spTree>
    <p:extLst>
      <p:ext uri="{BB962C8B-B14F-4D97-AF65-F5344CB8AC3E}">
        <p14:creationId xmlns:p14="http://schemas.microsoft.com/office/powerpoint/2010/main" val="39060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20</a:t>
            </a:fld>
            <a:endParaRPr lang="en-US"/>
          </a:p>
        </p:txBody>
      </p:sp>
    </p:spTree>
    <p:extLst>
      <p:ext uri="{BB962C8B-B14F-4D97-AF65-F5344CB8AC3E}">
        <p14:creationId xmlns:p14="http://schemas.microsoft.com/office/powerpoint/2010/main" val="14062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02208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3</a:t>
            </a:fld>
            <a:endParaRPr lang="en-US"/>
          </a:p>
        </p:txBody>
      </p:sp>
    </p:spTree>
    <p:extLst>
      <p:ext uri="{BB962C8B-B14F-4D97-AF65-F5344CB8AC3E}">
        <p14:creationId xmlns:p14="http://schemas.microsoft.com/office/powerpoint/2010/main" val="125182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4</a:t>
            </a:fld>
            <a:endParaRPr lang="en-US"/>
          </a:p>
        </p:txBody>
      </p:sp>
    </p:spTree>
    <p:extLst>
      <p:ext uri="{BB962C8B-B14F-4D97-AF65-F5344CB8AC3E}">
        <p14:creationId xmlns:p14="http://schemas.microsoft.com/office/powerpoint/2010/main" val="243201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3283233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10635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10</a:t>
            </a:fld>
            <a:endParaRPr lang="en-US"/>
          </a:p>
        </p:txBody>
      </p:sp>
    </p:spTree>
    <p:extLst>
      <p:ext uri="{BB962C8B-B14F-4D97-AF65-F5344CB8AC3E}">
        <p14:creationId xmlns:p14="http://schemas.microsoft.com/office/powerpoint/2010/main" val="87936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11</a:t>
            </a:fld>
            <a:endParaRPr lang="en-US"/>
          </a:p>
        </p:txBody>
      </p:sp>
    </p:spTree>
    <p:extLst>
      <p:ext uri="{BB962C8B-B14F-4D97-AF65-F5344CB8AC3E}">
        <p14:creationId xmlns:p14="http://schemas.microsoft.com/office/powerpoint/2010/main" val="345203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a:pPr/>
              <a:t>14</a:t>
            </a:fld>
            <a:endParaRPr lang="en-US"/>
          </a:p>
        </p:txBody>
      </p:sp>
    </p:spTree>
    <p:extLst>
      <p:ext uri="{BB962C8B-B14F-4D97-AF65-F5344CB8AC3E}">
        <p14:creationId xmlns:p14="http://schemas.microsoft.com/office/powerpoint/2010/main" val="88038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990751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62FF-020F-4E8D-AA58-02E49292CF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208" cy="5279182"/>
          </a:xfrm>
          <a:prstGeom prst="rect">
            <a:avLst/>
          </a:prstGeom>
        </p:spPr>
      </p:pic>
      <p:sp>
        <p:nvSpPr>
          <p:cNvPr id="14" name="Rectangle 13"/>
          <p:cNvSpPr/>
          <p:nvPr userDrawn="1"/>
        </p:nvSpPr>
        <p:spPr>
          <a:xfrm>
            <a:off x="171450" y="5279182"/>
            <a:ext cx="1202055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3" name="Picture 2">
            <a:extLst>
              <a:ext uri="{FF2B5EF4-FFF2-40B4-BE49-F238E27FC236}">
                <a16:creationId xmlns:a16="http://schemas.microsoft.com/office/drawing/2014/main" id="{A2CA4951-44FE-4EDB-97BC-82DAA6C3647B}"/>
              </a:ext>
            </a:extLst>
          </p:cNvPr>
          <p:cNvPicPr>
            <a:picLocks noChangeAspect="1"/>
          </p:cNvPicPr>
          <p:nvPr userDrawn="1"/>
        </p:nvPicPr>
        <p:blipFill>
          <a:blip r:embed="rId4"/>
          <a:stretch>
            <a:fillRect/>
          </a:stretch>
        </p:blipFill>
        <p:spPr>
          <a:xfrm>
            <a:off x="957600" y="1074465"/>
            <a:ext cx="3521757" cy="422611"/>
          </a:xfrm>
          <a:prstGeom prst="rect">
            <a:avLst/>
          </a:prstGeom>
        </p:spPr>
      </p:pic>
      <p:pic>
        <p:nvPicPr>
          <p:cNvPr id="2" name="Picture 1" descr="Icon&#10;&#10;Description automatically generated">
            <a:extLst>
              <a:ext uri="{FF2B5EF4-FFF2-40B4-BE49-F238E27FC236}">
                <a16:creationId xmlns:a16="http://schemas.microsoft.com/office/drawing/2014/main" id="{B403272A-DC9C-495D-B55A-DE30E21428EE}"/>
              </a:ext>
            </a:extLst>
          </p:cNvPr>
          <p:cNvPicPr>
            <a:picLocks noChangeAspect="1"/>
          </p:cNvPicPr>
          <p:nvPr userDrawn="1"/>
        </p:nvPicPr>
        <p:blipFill>
          <a:blip r:embed="rId5"/>
          <a:stretch>
            <a:fillRect/>
          </a:stretch>
        </p:blipFill>
        <p:spPr>
          <a:xfrm>
            <a:off x="9538011" y="6234351"/>
            <a:ext cx="1867935" cy="366115"/>
          </a:xfrm>
          <a:prstGeom prst="rect">
            <a:avLst/>
          </a:prstGeom>
        </p:spPr>
      </p:pic>
    </p:spTree>
    <p:extLst>
      <p:ext uri="{BB962C8B-B14F-4D97-AF65-F5344CB8AC3E}">
        <p14:creationId xmlns:p14="http://schemas.microsoft.com/office/powerpoint/2010/main" val="203514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35200"/>
            <a:ext cx="1664202" cy="326184"/>
          </a:xfrm>
          <a:prstGeom prst="rect">
            <a:avLst/>
          </a:prstGeom>
        </p:spPr>
      </p:pic>
    </p:spTree>
    <p:extLst>
      <p:ext uri="{BB962C8B-B14F-4D97-AF65-F5344CB8AC3E}">
        <p14:creationId xmlns:p14="http://schemas.microsoft.com/office/powerpoint/2010/main" val="308151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36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4391" y="-9261"/>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4738688" y="6145793"/>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28" name="TextBox 27"/>
          <p:cNvSpPr txBox="1"/>
          <p:nvPr userDrawn="1"/>
        </p:nvSpPr>
        <p:spPr>
          <a:xfrm>
            <a:off x="11428413" y="61282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9FF9FB8E-D2F3-4816-A7AC-AB07384B2994}"/>
              </a:ext>
            </a:extLst>
          </p:cNvPr>
          <p:cNvPicPr>
            <a:picLocks noChangeAspect="1"/>
          </p:cNvPicPr>
          <p:nvPr userDrawn="1"/>
        </p:nvPicPr>
        <p:blipFill>
          <a:blip r:embed="rId4"/>
          <a:stretch>
            <a:fillRect/>
          </a:stretch>
        </p:blipFill>
        <p:spPr>
          <a:xfrm>
            <a:off x="9703542" y="6119059"/>
            <a:ext cx="1664202" cy="326184"/>
          </a:xfrm>
          <a:prstGeom prst="rect">
            <a:avLst/>
          </a:prstGeom>
        </p:spPr>
      </p:pic>
      <p:sp>
        <p:nvSpPr>
          <p:cNvPr id="10" name="TextBox 9">
            <a:extLst>
              <a:ext uri="{FF2B5EF4-FFF2-40B4-BE49-F238E27FC236}">
                <a16:creationId xmlns:a16="http://schemas.microsoft.com/office/drawing/2014/main" id="{3C00E11D-E8D9-47CD-9A10-D733BBFA2A1A}"/>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12" name="Text Placeholder 2">
            <a:extLst>
              <a:ext uri="{FF2B5EF4-FFF2-40B4-BE49-F238E27FC236}">
                <a16:creationId xmlns:a16="http://schemas.microsoft.com/office/drawing/2014/main" id="{08673A26-09A3-4D23-BA6B-23288282396E}"/>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98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571811" y="265353"/>
            <a:ext cx="4673646" cy="332399"/>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 name="Picture 1" descr="Icon&#10;&#10;Description automatically generated">
            <a:extLst>
              <a:ext uri="{FF2B5EF4-FFF2-40B4-BE49-F238E27FC236}">
                <a16:creationId xmlns:a16="http://schemas.microsoft.com/office/drawing/2014/main" id="{59950F43-8995-4F1F-A728-574165FEE09B}"/>
              </a:ext>
            </a:extLst>
          </p:cNvPr>
          <p:cNvPicPr>
            <a:picLocks noChangeAspect="1"/>
          </p:cNvPicPr>
          <p:nvPr userDrawn="1"/>
        </p:nvPicPr>
        <p:blipFill>
          <a:blip r:embed="rId4"/>
          <a:stretch>
            <a:fillRect/>
          </a:stretch>
        </p:blipFill>
        <p:spPr>
          <a:xfrm>
            <a:off x="9766080" y="6374867"/>
            <a:ext cx="1664202" cy="326184"/>
          </a:xfrm>
          <a:prstGeom prst="rect">
            <a:avLst/>
          </a:prstGeom>
        </p:spPr>
      </p:pic>
      <p:sp>
        <p:nvSpPr>
          <p:cNvPr id="8" name="Date Placeholder 3">
            <a:extLst>
              <a:ext uri="{FF2B5EF4-FFF2-40B4-BE49-F238E27FC236}">
                <a16:creationId xmlns:a16="http://schemas.microsoft.com/office/drawing/2014/main" id="{A40D323E-89D9-4997-B258-6686512E19B8}"/>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0" name="TextBox 9">
            <a:extLst>
              <a:ext uri="{FF2B5EF4-FFF2-40B4-BE49-F238E27FC236}">
                <a16:creationId xmlns:a16="http://schemas.microsoft.com/office/drawing/2014/main" id="{70974231-0E5D-4BB7-9323-A7E9D8FF4385}"/>
              </a:ext>
            </a:extLst>
          </p:cNvPr>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355245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rgbClr val="638DA5"/>
              </a:gs>
              <a:gs pos="100000">
                <a:srgbClr val="293C4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8312" y="32004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342920" y="638407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8786" name="Picture 2">
            <a:extLst>
              <a:ext uri="{FF2B5EF4-FFF2-40B4-BE49-F238E27FC236}">
                <a16:creationId xmlns:a16="http://schemas.microsoft.com/office/drawing/2014/main" id="{6C9115F2-301A-42BB-9D3A-397DA474333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71676" y="6361747"/>
            <a:ext cx="1771650" cy="3524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F68825-EB0D-4C9E-99FB-AC23B42B909B}"/>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Tree>
    <p:extLst>
      <p:ext uri="{BB962C8B-B14F-4D97-AF65-F5344CB8AC3E}">
        <p14:creationId xmlns:p14="http://schemas.microsoft.com/office/powerpoint/2010/main" val="4149108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2" name="Picture 1" descr="Icon&#10;&#10;Description automatically generated">
            <a:extLst>
              <a:ext uri="{FF2B5EF4-FFF2-40B4-BE49-F238E27FC236}">
                <a16:creationId xmlns:a16="http://schemas.microsoft.com/office/drawing/2014/main" id="{46AC9E6C-542C-4517-B0CA-3E06A0988147}"/>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3" name="Title 2">
            <a:extLst>
              <a:ext uri="{FF2B5EF4-FFF2-40B4-BE49-F238E27FC236}">
                <a16:creationId xmlns:a16="http://schemas.microsoft.com/office/drawing/2014/main" id="{816A9689-DF8A-46F8-A016-AC33F816FF3A}"/>
              </a:ext>
            </a:extLst>
          </p:cNvPr>
          <p:cNvSpPr>
            <a:spLocks noGrp="1"/>
          </p:cNvSpPr>
          <p:nvPr>
            <p:ph type="title"/>
          </p:nvPr>
        </p:nvSpPr>
        <p:spPr>
          <a:xfrm>
            <a:off x="393192" y="393192"/>
            <a:ext cx="10933350" cy="332399"/>
          </a:xfrm>
        </p:spPr>
        <p:txBody>
          <a:bodyPr/>
          <a:lstStyle/>
          <a:p>
            <a:r>
              <a:rPr lang="en-US"/>
              <a:t>Click to edit Master title style</a:t>
            </a:r>
          </a:p>
        </p:txBody>
      </p:sp>
      <p:sp>
        <p:nvSpPr>
          <p:cNvPr id="8" name="Date Placeholder 3">
            <a:extLst>
              <a:ext uri="{FF2B5EF4-FFF2-40B4-BE49-F238E27FC236}">
                <a16:creationId xmlns:a16="http://schemas.microsoft.com/office/drawing/2014/main" id="{824BA592-386E-4E62-88C2-58E219854FE7}"/>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097741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 Title Only">
    <p:bg>
      <p:bgPr>
        <a:solidFill>
          <a:schemeClr val="bg1">
            <a:lumMod val="85000"/>
          </a:schemeClr>
        </a:solidFill>
        <a:effectLst/>
      </p:bgPr>
    </p:bg>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6" name="TextBox 5">
            <a:extLst>
              <a:ext uri="{FF2B5EF4-FFF2-40B4-BE49-F238E27FC236}">
                <a16:creationId xmlns:a16="http://schemas.microsoft.com/office/drawing/2014/main" id="{00CAED95-FF22-421C-B147-2E7775F827F6}"/>
              </a:ext>
            </a:extLst>
          </p:cNvPr>
          <p:cNvSpPr txBox="1"/>
          <p:nvPr userDrawn="1"/>
        </p:nvSpPr>
        <p:spPr>
          <a:xfrm>
            <a:off x="0" y="1385"/>
            <a:ext cx="12192000" cy="318655"/>
          </a:xfrm>
          <a:prstGeom prst="rect">
            <a:avLst/>
          </a:prstGeom>
          <a:solidFill>
            <a:srgbClr val="C00000">
              <a:alpha val="70000"/>
            </a:srgb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Panel work in progress: Information is incomplete and may be incorrect - this panel will be available in the final Tech DD report.</a:t>
            </a:r>
          </a:p>
        </p:txBody>
      </p:sp>
      <p:sp>
        <p:nvSpPr>
          <p:cNvPr id="3" name="Title 2">
            <a:extLst>
              <a:ext uri="{FF2B5EF4-FFF2-40B4-BE49-F238E27FC236}">
                <a16:creationId xmlns:a16="http://schemas.microsoft.com/office/drawing/2014/main" id="{BC4DE003-BC82-4258-94D4-477B58995810}"/>
              </a:ext>
            </a:extLst>
          </p:cNvPr>
          <p:cNvSpPr>
            <a:spLocks noGrp="1"/>
          </p:cNvSpPr>
          <p:nvPr>
            <p:ph type="title"/>
          </p:nvPr>
        </p:nvSpPr>
        <p:spPr>
          <a:xfrm>
            <a:off x="393509" y="396985"/>
            <a:ext cx="11404981" cy="332399"/>
          </a:xfrm>
        </p:spPr>
        <p:txBody>
          <a:bodyPr/>
          <a:lstStyle/>
          <a:p>
            <a:r>
              <a:rPr lang="en-US"/>
              <a:t>Click to edit Master title style</a:t>
            </a:r>
          </a:p>
        </p:txBody>
      </p:sp>
      <p:pic>
        <p:nvPicPr>
          <p:cNvPr id="8" name="Picture 7" descr="Icon&#10;&#10;Description automatically generated">
            <a:extLst>
              <a:ext uri="{FF2B5EF4-FFF2-40B4-BE49-F238E27FC236}">
                <a16:creationId xmlns:a16="http://schemas.microsoft.com/office/drawing/2014/main" id="{DE1752FB-07D3-45B6-90A5-40046CA15598}"/>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0E7A8F91-9AE4-4542-98AB-DFE10EDD9975}"/>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422094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 Title Only">
    <p:spTree>
      <p:nvGrpSpPr>
        <p:cNvPr id="1" name=""/>
        <p:cNvGrpSpPr/>
        <p:nvPr/>
      </p:nvGrpSpPr>
      <p:grpSpPr>
        <a:xfrm>
          <a:off x="0" y="0"/>
          <a:ext cx="0" cy="0"/>
          <a:chOff x="0" y="0"/>
          <a:chExt cx="0" cy="0"/>
        </a:xfrm>
      </p:grpSpPr>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CAST Software Inc.</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sp>
        <p:nvSpPr>
          <p:cNvPr id="5" name="TextBox 4">
            <a:extLst>
              <a:ext uri="{FF2B5EF4-FFF2-40B4-BE49-F238E27FC236}">
                <a16:creationId xmlns:a16="http://schemas.microsoft.com/office/drawing/2014/main" id="{9349B1A4-9D28-4C3D-A547-36C40F2AB722}"/>
              </a:ext>
            </a:extLst>
          </p:cNvPr>
          <p:cNvSpPr txBox="1"/>
          <p:nvPr userDrawn="1"/>
        </p:nvSpPr>
        <p:spPr>
          <a:xfrm>
            <a:off x="0" y="1385"/>
            <a:ext cx="12192000" cy="318655"/>
          </a:xfrm>
          <a:prstGeom prst="rect">
            <a:avLst/>
          </a:prstGeom>
          <a:solidFill>
            <a:schemeClr val="accent3">
              <a:lumMod val="75000"/>
              <a:alpha val="7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1600">
                <a:solidFill>
                  <a:schemeClr val="bg1"/>
                </a:solidFill>
              </a:rPr>
              <a:t>Information on this panel is limited to Flash items resulting from initial analysis and will be updated in the final Tech DD report. </a:t>
            </a:r>
          </a:p>
        </p:txBody>
      </p:sp>
      <p:sp>
        <p:nvSpPr>
          <p:cNvPr id="3" name="Title 2">
            <a:extLst>
              <a:ext uri="{FF2B5EF4-FFF2-40B4-BE49-F238E27FC236}">
                <a16:creationId xmlns:a16="http://schemas.microsoft.com/office/drawing/2014/main" id="{50CA27ED-78C6-41C0-8764-2C97BCF5FD87}"/>
              </a:ext>
            </a:extLst>
          </p:cNvPr>
          <p:cNvSpPr>
            <a:spLocks noGrp="1"/>
          </p:cNvSpPr>
          <p:nvPr>
            <p:ph type="title"/>
          </p:nvPr>
        </p:nvSpPr>
        <p:spPr>
          <a:xfrm>
            <a:off x="393192" y="396985"/>
            <a:ext cx="10933350" cy="332399"/>
          </a:xfrm>
        </p:spPr>
        <p:txBody>
          <a:bodyPr/>
          <a:lstStyle/>
          <a:p>
            <a:r>
              <a:rPr lang="en-US"/>
              <a:t>Click to edit Master title style</a:t>
            </a:r>
          </a:p>
        </p:txBody>
      </p:sp>
      <p:pic>
        <p:nvPicPr>
          <p:cNvPr id="8" name="Picture 7" descr="Icon&#10;&#10;Description automatically generated">
            <a:extLst>
              <a:ext uri="{FF2B5EF4-FFF2-40B4-BE49-F238E27FC236}">
                <a16:creationId xmlns:a16="http://schemas.microsoft.com/office/drawing/2014/main" id="{B3890A94-AC2C-450B-9E60-CC2D0C0F7F59}"/>
              </a:ext>
            </a:extLst>
          </p:cNvPr>
          <p:cNvPicPr>
            <a:picLocks noChangeAspect="1"/>
          </p:cNvPicPr>
          <p:nvPr userDrawn="1"/>
        </p:nvPicPr>
        <p:blipFill>
          <a:blip r:embed="rId3"/>
          <a:stretch>
            <a:fillRect/>
          </a:stretch>
        </p:blipFill>
        <p:spPr>
          <a:xfrm>
            <a:off x="9602253" y="6299855"/>
            <a:ext cx="1664202" cy="326184"/>
          </a:xfrm>
          <a:prstGeom prst="rect">
            <a:avLst/>
          </a:prstGeom>
        </p:spPr>
      </p:pic>
      <p:sp>
        <p:nvSpPr>
          <p:cNvPr id="9" name="Date Placeholder 3">
            <a:extLst>
              <a:ext uri="{FF2B5EF4-FFF2-40B4-BE49-F238E27FC236}">
                <a16:creationId xmlns:a16="http://schemas.microsoft.com/office/drawing/2014/main" id="{E2DDB188-D746-4070-AB7C-2BDA3A172529}"/>
              </a:ext>
            </a:extLst>
          </p:cNvPr>
          <p:cNvSpPr>
            <a:spLocks noGrp="1"/>
          </p:cNvSpPr>
          <p:nvPr>
            <p:ph type="dt" sz="half" idx="2"/>
          </p:nvPr>
        </p:nvSpPr>
        <p:spPr>
          <a:xfrm>
            <a:off x="259821" y="6307127"/>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394924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Green one third">
    <p:bg>
      <p:bgPr>
        <a:gradFill>
          <a:gsLst>
            <a:gs pos="0">
              <a:srgbClr val="638DA5"/>
            </a:gs>
            <a:gs pos="100000">
              <a:srgbClr val="293C47"/>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8019" y="0"/>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CAST Software Inc.</a:t>
            </a:r>
          </a:p>
        </p:txBody>
      </p:sp>
      <p:sp>
        <p:nvSpPr>
          <p:cNvPr id="12" name="Date Placeholder 1"/>
          <p:cNvSpPr>
            <a:spLocks noGrp="1"/>
          </p:cNvSpPr>
          <p:nvPr>
            <p:ph type="dt" sz="half" idx="29"/>
          </p:nvPr>
        </p:nvSpPr>
        <p:spPr>
          <a:xfrm>
            <a:off x="4738688" y="6121760"/>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437107" y="6130411"/>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Due Dilligence-CAST Analysis-Oct2018-vSanitized.pptx</a:t>
            </a:r>
          </a:p>
        </p:txBody>
      </p:sp>
      <p:pic>
        <p:nvPicPr>
          <p:cNvPr id="17" name="Picture 16" descr="Icon&#10;&#10;Description automatically generated">
            <a:extLst>
              <a:ext uri="{FF2B5EF4-FFF2-40B4-BE49-F238E27FC236}">
                <a16:creationId xmlns:a16="http://schemas.microsoft.com/office/drawing/2014/main" id="{1D4BEC37-6901-4C52-B469-5CC85646280C}"/>
              </a:ext>
            </a:extLst>
          </p:cNvPr>
          <p:cNvPicPr>
            <a:picLocks noChangeAspect="1"/>
          </p:cNvPicPr>
          <p:nvPr userDrawn="1"/>
        </p:nvPicPr>
        <p:blipFill>
          <a:blip r:embed="rId4"/>
          <a:stretch>
            <a:fillRect/>
          </a:stretch>
        </p:blipFill>
        <p:spPr>
          <a:xfrm>
            <a:off x="9685387" y="6104651"/>
            <a:ext cx="1664202" cy="326184"/>
          </a:xfrm>
          <a:prstGeom prst="rect">
            <a:avLst/>
          </a:prstGeom>
        </p:spPr>
      </p:pic>
      <p:sp>
        <p:nvSpPr>
          <p:cNvPr id="3" name="Text Placeholder 2">
            <a:extLst>
              <a:ext uri="{FF2B5EF4-FFF2-40B4-BE49-F238E27FC236}">
                <a16:creationId xmlns:a16="http://schemas.microsoft.com/office/drawing/2014/main" id="{2073C132-217A-4EA6-B47C-6A51B81F5DD3}"/>
              </a:ext>
            </a:extLst>
          </p:cNvPr>
          <p:cNvSpPr>
            <a:spLocks noGrp="1"/>
          </p:cNvSpPr>
          <p:nvPr>
            <p:ph type="body" sz="quarter" idx="30"/>
          </p:nvPr>
        </p:nvSpPr>
        <p:spPr>
          <a:xfrm>
            <a:off x="4738688" y="446088"/>
            <a:ext cx="7070725" cy="55943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565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37279334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63" r:id="rId9"/>
    <p:sldLayoutId id="2147483673" r:id="rId1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chart" Target="../charts/chart10.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3.svg"/><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12.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hart" Target="../charts/char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chart" Target="../charts/chart1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9.png"/><Relationship Id="rId4" Type="http://schemas.openxmlformats.org/officeDocument/2006/relationships/chart" Target="../charts/char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image" Target="../media/image9.png"/><Relationship Id="rId2" Type="http://schemas.openxmlformats.org/officeDocument/2006/relationships/chart" Target="../charts/chart15.xml"/><Relationship Id="rId1" Type="http://schemas.openxmlformats.org/officeDocument/2006/relationships/slideLayout" Target="../slideLayouts/slideLayout7.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46715" y="6325826"/>
            <a:ext cx="6868800" cy="327148"/>
          </a:xfrm>
        </p:spPr>
        <p:txBody>
          <a:bodyPr/>
          <a:lstStyle/>
          <a:p>
            <a:r>
              <a:rPr lang="en-US">
                <a:latin typeface="Arial" panose="020B0604020202020204" pitchFamily="34" charset="0"/>
                <a:cs typeface="Arial" panose="020B0604020202020204" pitchFamily="34" charset="0"/>
              </a:rPr>
              <a:t>{month} {year}</a:t>
            </a:r>
          </a:p>
        </p:txBody>
      </p:sp>
      <p:sp>
        <p:nvSpPr>
          <p:cNvPr id="3" name="Subtitle 2"/>
          <p:cNvSpPr>
            <a:spLocks noGrp="1"/>
          </p:cNvSpPr>
          <p:nvPr>
            <p:ph type="subTitle" idx="1"/>
          </p:nvPr>
        </p:nvSpPr>
        <p:spPr>
          <a:xfrm>
            <a:off x="957600" y="5324675"/>
            <a:ext cx="6868800" cy="701140"/>
          </a:xfrm>
        </p:spPr>
        <p:txBody>
          <a:bodyPr>
            <a:normAutofit/>
          </a:bodyPr>
          <a:lstStyle/>
          <a:p>
            <a:pPr>
              <a:spcBef>
                <a:spcPts val="0"/>
              </a:spcBef>
              <a:spcAft>
                <a:spcPts val="0"/>
              </a:spcAft>
            </a:pPr>
            <a:r>
              <a:rPr lang="en-US" sz="1400">
                <a:latin typeface="Arial" panose="020B0604020202020204" pitchFamily="34" charset="0"/>
                <a:cs typeface="Arial" panose="020B0604020202020204" pitchFamily="34" charset="0"/>
              </a:rPr>
              <a:t>Chakra Yarlagadda, SVP, Tech Partnerships, M&amp;A</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Manish Sharma, M&amp;A Team Lead, CAST Services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Matthieu Mabyre, Lead Assessor &amp; Technology SME, CAST Services</a:t>
            </a:r>
          </a:p>
        </p:txBody>
      </p:sp>
      <p:sp>
        <p:nvSpPr>
          <p:cNvPr id="2" name="Title 1"/>
          <p:cNvSpPr>
            <a:spLocks noGrp="1"/>
          </p:cNvSpPr>
          <p:nvPr>
            <p:ph type="ctrTitle"/>
          </p:nvPr>
        </p:nvSpPr>
        <p:spPr>
          <a:xfrm>
            <a:off x="957600" y="4128939"/>
            <a:ext cx="6868800" cy="895725"/>
          </a:xfrm>
        </p:spPr>
        <p:txBody>
          <a:bodyPr>
            <a:normAutofit fontScale="90000"/>
          </a:bodyPr>
          <a:lstStyle/>
          <a:p>
            <a:r>
              <a:rPr lang="en-US" sz="4800">
                <a:latin typeface="Arial" panose="020B0604020202020204" pitchFamily="34" charset="0"/>
                <a:cs typeface="Arial" panose="020B0604020202020204" pitchFamily="34" charset="0"/>
              </a:rPr>
              <a:t>{project} Tech DD report</a:t>
            </a:r>
            <a:br>
              <a:rPr lang="en-US">
                <a:latin typeface="Arial" panose="020B0604020202020204" pitchFamily="34" charset="0"/>
                <a:cs typeface="Arial" panose="020B0604020202020204" pitchFamily="34" charset="0"/>
              </a:rPr>
            </a:br>
            <a:endParaRPr lang="en-US" sz="16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342AD0-6244-4CC5-8419-E0541F66BE9C}"/>
              </a:ext>
            </a:extLst>
          </p:cNvPr>
          <p:cNvSpPr txBox="1"/>
          <p:nvPr/>
        </p:nvSpPr>
        <p:spPr>
          <a:xfrm>
            <a:off x="957600" y="2018847"/>
            <a:ext cx="7537471" cy="15444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a:solidFill>
                  <a:schemeClr val="accent3">
                    <a:lumMod val="20000"/>
                    <a:lumOff val="80000"/>
                  </a:schemeClr>
                </a:solidFill>
                <a:latin typeface="Arial" panose="020B0604020202020204" pitchFamily="34" charset="0"/>
                <a:cs typeface="Arial" panose="020B0604020202020204" pitchFamily="34" charset="0"/>
              </a:rPr>
              <a:t>Disclaimer</a:t>
            </a:r>
            <a:r>
              <a:rPr lang="en-US">
                <a:solidFill>
                  <a:schemeClr val="accent3">
                    <a:lumMod val="20000"/>
                    <a:lumOff val="80000"/>
                  </a:schemeClr>
                </a:solidFill>
                <a:latin typeface="Arial" panose="020B0604020202020204" pitchFamily="34" charset="0"/>
                <a:cs typeface="Arial" panose="020B0604020202020204" pitchFamily="34" charset="0"/>
              </a:rPr>
              <a:t> - </a:t>
            </a:r>
            <a:r>
              <a:rPr lang="en-US" sz="1800" b="0" i="0">
                <a:effectLst/>
                <a:latin typeface="Arial" panose="020B0604020202020204" pitchFamily="34" charset="0"/>
                <a:cs typeface="Arial" panose="020B0604020202020204" pitchFamily="34" charset="0"/>
              </a:rPr>
              <a:t>This is a due diligence report ("CAST Report") on software health and risks based on the information provided to CAST by the Client. The CAST Report is not intended to replace the full due diligence to be performed by Client, its affiliates and any underwriters using the CAST Report. Any party is responsible for its own full due diligence and should not rely solely on the CAST Report for its decisions.</a:t>
            </a:r>
            <a:endParaRPr lang="en-US" b="0" i="0">
              <a:effectLst/>
              <a:latin typeface="Arial" panose="020B0604020202020204" pitchFamily="34" charset="0"/>
              <a:cs typeface="Arial" panose="020B0604020202020204" pitchFamily="34" charset="0"/>
            </a:endParaRPr>
          </a:p>
          <a:p>
            <a:pPr algn="ct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57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app1_imp_table">
            <a:extLst>
              <a:ext uri="{FF2B5EF4-FFF2-40B4-BE49-F238E27FC236}">
                <a16:creationId xmlns:a16="http://schemas.microsoft.com/office/drawing/2014/main" id="{49275761-D76F-4D47-8514-DEEE074731A6}"/>
              </a:ext>
            </a:extLst>
          </p:cNvPr>
          <p:cNvGraphicFramePr>
            <a:graphicFrameLocks noGrp="1"/>
          </p:cNvGraphicFramePr>
          <p:nvPr/>
        </p:nvGraphicFramePr>
        <p:xfrm>
          <a:off x="1636555" y="868378"/>
          <a:ext cx="8984094" cy="655320"/>
        </p:xfrm>
        <a:graphic>
          <a:graphicData uri="http://schemas.openxmlformats.org/drawingml/2006/table">
            <a:tbl>
              <a:tblPr firstRow="1" bandRow="1">
                <a:tableStyleId>{9D7B26C5-4107-4FEC-AEDC-1716B250A1EF}</a:tableStyleId>
              </a:tblPr>
              <a:tblGrid>
                <a:gridCol w="2709303">
                  <a:extLst>
                    <a:ext uri="{9D8B030D-6E8A-4147-A177-3AD203B41FA5}">
                      <a16:colId xmlns:a16="http://schemas.microsoft.com/office/drawing/2014/main" val="320092280"/>
                    </a:ext>
                  </a:extLst>
                </a:gridCol>
                <a:gridCol w="629265">
                  <a:extLst>
                    <a:ext uri="{9D8B030D-6E8A-4147-A177-3AD203B41FA5}">
                      <a16:colId xmlns:a16="http://schemas.microsoft.com/office/drawing/2014/main" val="2235929327"/>
                    </a:ext>
                  </a:extLst>
                </a:gridCol>
                <a:gridCol w="4267200">
                  <a:extLst>
                    <a:ext uri="{9D8B030D-6E8A-4147-A177-3AD203B41FA5}">
                      <a16:colId xmlns:a16="http://schemas.microsoft.com/office/drawing/2014/main" val="4077028288"/>
                    </a:ext>
                  </a:extLst>
                </a:gridCol>
                <a:gridCol w="1378326">
                  <a:extLst>
                    <a:ext uri="{9D8B030D-6E8A-4147-A177-3AD203B41FA5}">
                      <a16:colId xmlns:a16="http://schemas.microsoft.com/office/drawing/2014/main" val="1984289219"/>
                    </a:ext>
                  </a:extLst>
                </a:gridCol>
              </a:tblGrid>
              <a:tr h="370840">
                <a:tc>
                  <a:txBody>
                    <a:bodyPr/>
                    <a:lstStyle/>
                    <a:p>
                      <a:r>
                        <a:rPr lang="en-US" sz="1050">
                          <a:solidFill>
                            <a:schemeClr val="tx1"/>
                          </a:solidFill>
                          <a:latin typeface="+mn-lt"/>
                        </a:rPr>
                        <a:t>*Health Improvement Categories</a:t>
                      </a:r>
                      <a:endParaRPr lang="en-US" sz="1050">
                        <a:solidFill>
                          <a:schemeClr val="tx1"/>
                        </a:solidFill>
                        <a:latin typeface="Arial" panose="020B0604020202020204" pitchFamily="34" charset="0"/>
                        <a:cs typeface="Arial" panose="020B0604020202020204" pitchFamily="34" charset="0"/>
                      </a:endParaRPr>
                    </a:p>
                  </a:txBody>
                  <a:tcPr anchor="ctr"/>
                </a:tc>
                <a:tc>
                  <a:txBody>
                    <a:bodyPr/>
                    <a:lstStyle/>
                    <a:p>
                      <a:r>
                        <a:rPr lang="en-US" sz="1050" b="1" kern="1200">
                          <a:solidFill>
                            <a:schemeClr val="tx1"/>
                          </a:solidFill>
                        </a:rPr>
                        <a:t>Score</a:t>
                      </a:r>
                      <a:endParaRPr lang="en-US" sz="105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050" b="1" kern="1200">
                          <a:solidFill>
                            <a:schemeClr val="tx1"/>
                          </a:solidFill>
                        </a:rPr>
                        <a:t>Root Cause</a:t>
                      </a:r>
                      <a:endParaRPr lang="en-US" sz="105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rPr>
                        <a:t>No. of critical items to address</a:t>
                      </a:r>
                      <a:endParaRPr lang="en-US" sz="1050" b="1" kern="120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0">
                <a:tc>
                  <a:txBody>
                    <a:bodyPr/>
                    <a:lstStyle/>
                    <a:p>
                      <a:r>
                        <a:rPr kumimoji="0" lang="en-US" sz="10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0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0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normalizeH="0" baseline="0" noProof="0" err="1">
                          <a:ln>
                            <a:noFill/>
                          </a:ln>
                          <a:solidFill>
                            <a:schemeClr val="tx1"/>
                          </a:solidFill>
                          <a:effectLst/>
                          <a:latin typeface="Arial" panose="020B0604020202020204" pitchFamily="34" charset="0"/>
                          <a:ea typeface="+mn-ea"/>
                          <a:cs typeface="Arial" panose="020B0604020202020204" pitchFamily="34" charset="0"/>
                        </a:rPr>
                        <a:t>xxxxxxxxxxxxxxxxxxxxxxxxxxxxxxxxx</a:t>
                      </a:r>
                      <a:endParaRPr kumimoji="0" lang="en-US" sz="10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bl>
          </a:graphicData>
        </a:graphic>
      </p:graphicFrame>
      <p:sp>
        <p:nvSpPr>
          <p:cNvPr id="2" name="Title 1"/>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a:t>
            </a:r>
            <a:r>
              <a:rPr kumimoji="0" lang="en-US" b="1"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 </a:t>
            </a:r>
            <a:r>
              <a:rPr kumimoji="0" lang="en-US"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strengths and improvement areas for overall health (TQI)</a:t>
            </a:r>
            <a:endParaRPr lang="en-US">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8AB4BEE-7B3E-4E86-8050-ED2B58EB7558}"/>
              </a:ext>
            </a:extLst>
          </p:cNvPr>
          <p:cNvGrpSpPr/>
          <p:nvPr/>
        </p:nvGrpSpPr>
        <p:grpSpPr>
          <a:xfrm>
            <a:off x="518438" y="5994455"/>
            <a:ext cx="4458422" cy="548673"/>
            <a:chOff x="7294907" y="5684879"/>
            <a:chExt cx="4458422" cy="548673"/>
          </a:xfrm>
        </p:grpSpPr>
        <p:grpSp>
          <p:nvGrpSpPr>
            <p:cNvPr id="21" name="Group 20">
              <a:extLst>
                <a:ext uri="{FF2B5EF4-FFF2-40B4-BE49-F238E27FC236}">
                  <a16:creationId xmlns:a16="http://schemas.microsoft.com/office/drawing/2014/main" id="{3088A8FB-95CE-43C9-9AA7-B889D16D6DE2}"/>
                </a:ext>
              </a:extLst>
            </p:cNvPr>
            <p:cNvGrpSpPr/>
            <p:nvPr/>
          </p:nvGrpSpPr>
          <p:grpSpPr>
            <a:xfrm>
              <a:off x="7297312" y="6046424"/>
              <a:ext cx="1214233" cy="187128"/>
              <a:chOff x="6717312" y="6299200"/>
              <a:chExt cx="1214233" cy="187128"/>
            </a:xfrm>
          </p:grpSpPr>
          <p:sp>
            <p:nvSpPr>
              <p:cNvPr id="39" name="Rectangle 38">
                <a:extLst>
                  <a:ext uri="{FF2B5EF4-FFF2-40B4-BE49-F238E27FC236}">
                    <a16:creationId xmlns:a16="http://schemas.microsoft.com/office/drawing/2014/main" id="{F3FA9F9E-7426-4D4D-8DD2-B95B2244335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2A2F-0A41-4011-8ABF-1E9F958E1802}"/>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22" name="Group 21">
              <a:extLst>
                <a:ext uri="{FF2B5EF4-FFF2-40B4-BE49-F238E27FC236}">
                  <a16:creationId xmlns:a16="http://schemas.microsoft.com/office/drawing/2014/main" id="{AC1DF0C1-CF3A-41DE-8600-C4C3C1A52752}"/>
                </a:ext>
              </a:extLst>
            </p:cNvPr>
            <p:cNvGrpSpPr/>
            <p:nvPr/>
          </p:nvGrpSpPr>
          <p:grpSpPr>
            <a:xfrm>
              <a:off x="8532049" y="6046424"/>
              <a:ext cx="1010039" cy="187128"/>
              <a:chOff x="6717312" y="6492282"/>
              <a:chExt cx="1010039" cy="187128"/>
            </a:xfrm>
          </p:grpSpPr>
          <p:sp>
            <p:nvSpPr>
              <p:cNvPr id="34" name="Rectangle 33">
                <a:extLst>
                  <a:ext uri="{FF2B5EF4-FFF2-40B4-BE49-F238E27FC236}">
                    <a16:creationId xmlns:a16="http://schemas.microsoft.com/office/drawing/2014/main" id="{5B398716-4B7D-419A-8E6E-DFD4F24B94CE}"/>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35" name="TextBox 34">
                <a:extLst>
                  <a:ext uri="{FF2B5EF4-FFF2-40B4-BE49-F238E27FC236}">
                    <a16:creationId xmlns:a16="http://schemas.microsoft.com/office/drawing/2014/main" id="{3BDDC1DB-C18D-4527-B41C-3B641DEE2480}"/>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35C15FE-C9A1-48AB-906A-DAD730C4DFF4}"/>
                </a:ext>
              </a:extLst>
            </p:cNvPr>
            <p:cNvGrpSpPr/>
            <p:nvPr/>
          </p:nvGrpSpPr>
          <p:grpSpPr>
            <a:xfrm>
              <a:off x="9453870" y="6046424"/>
              <a:ext cx="1214233" cy="187128"/>
              <a:chOff x="6670526" y="6693151"/>
              <a:chExt cx="1214233" cy="187128"/>
            </a:xfrm>
          </p:grpSpPr>
          <p:sp>
            <p:nvSpPr>
              <p:cNvPr id="32" name="Rectangle 31">
                <a:extLst>
                  <a:ext uri="{FF2B5EF4-FFF2-40B4-BE49-F238E27FC236}">
                    <a16:creationId xmlns:a16="http://schemas.microsoft.com/office/drawing/2014/main" id="{962800FD-A0F9-4E87-A188-0277A4964C7A}"/>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7E419731-076B-4D82-8967-EC2E7DAF53F2}"/>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24" name="Group 23">
              <a:extLst>
                <a:ext uri="{FF2B5EF4-FFF2-40B4-BE49-F238E27FC236}">
                  <a16:creationId xmlns:a16="http://schemas.microsoft.com/office/drawing/2014/main" id="{2F3E4CA8-AB99-443F-91EB-26DEC74F77C6}"/>
                </a:ext>
              </a:extLst>
            </p:cNvPr>
            <p:cNvGrpSpPr/>
            <p:nvPr/>
          </p:nvGrpSpPr>
          <p:grpSpPr>
            <a:xfrm>
              <a:off x="10743290" y="6046424"/>
              <a:ext cx="1010039" cy="187128"/>
              <a:chOff x="6717312" y="6915774"/>
              <a:chExt cx="1010039" cy="187128"/>
            </a:xfrm>
          </p:grpSpPr>
          <p:sp>
            <p:nvSpPr>
              <p:cNvPr id="30" name="Rectangle 29">
                <a:extLst>
                  <a:ext uri="{FF2B5EF4-FFF2-40B4-BE49-F238E27FC236}">
                    <a16:creationId xmlns:a16="http://schemas.microsoft.com/office/drawing/2014/main" id="{DAECB560-4CB0-425C-8D29-0EF7EB7EDD7E}"/>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31" name="TextBox 30">
                <a:extLst>
                  <a:ext uri="{FF2B5EF4-FFF2-40B4-BE49-F238E27FC236}">
                    <a16:creationId xmlns:a16="http://schemas.microsoft.com/office/drawing/2014/main" id="{0B437BE3-47F5-4A21-8640-7057B4E32173}"/>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25" name="Rectangle 24">
              <a:extLst>
                <a:ext uri="{FF2B5EF4-FFF2-40B4-BE49-F238E27FC236}">
                  <a16:creationId xmlns:a16="http://schemas.microsoft.com/office/drawing/2014/main" id="{98479E5B-F689-4D6D-8521-A1EFDC70BB3F}"/>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CFE997-FD88-4FED-83C1-A184442AC49E}"/>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75653B-22EA-4D3C-933E-5DF42BF39DA4}"/>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EF2D58E-A318-49D7-8DEC-8DFEB2196FC5}"/>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B06981D-646D-4D1E-B329-DC226CDAD844}"/>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44" name="app1_grade_TQI_text">
            <a:extLst>
              <a:ext uri="{FF2B5EF4-FFF2-40B4-BE49-F238E27FC236}">
                <a16:creationId xmlns:a16="http://schemas.microsoft.com/office/drawing/2014/main" id="{15C32B15-D402-4870-84F5-F5FB7DB499F8}"/>
              </a:ext>
            </a:extLst>
          </p:cNvPr>
          <p:cNvSpPr txBox="1"/>
          <p:nvPr/>
        </p:nvSpPr>
        <p:spPr>
          <a:xfrm>
            <a:off x="491854" y="1512624"/>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sp>
        <p:nvSpPr>
          <p:cNvPr id="45" name="app1_grade_TQI_box">
            <a:extLst>
              <a:ext uri="{FF2B5EF4-FFF2-40B4-BE49-F238E27FC236}">
                <a16:creationId xmlns:a16="http://schemas.microsoft.com/office/drawing/2014/main" id="{F9409CC3-72AA-4DC5-AF73-C499DB05E70B}"/>
              </a:ext>
            </a:extLst>
          </p:cNvPr>
          <p:cNvSpPr/>
          <p:nvPr/>
        </p:nvSpPr>
        <p:spPr>
          <a:xfrm>
            <a:off x="249622" y="1297818"/>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46" name="app1_grade_TQI_slider">
            <a:extLst>
              <a:ext uri="{FF2B5EF4-FFF2-40B4-BE49-F238E27FC236}">
                <a16:creationId xmlns:a16="http://schemas.microsoft.com/office/drawing/2014/main" id="{D647A4B3-AB64-4406-B71D-5E1F83C23594}"/>
              </a:ext>
            </a:extLst>
          </p:cNvPr>
          <p:cNvGraphicFramePr/>
          <p:nvPr>
            <p:extLst>
              <p:ext uri="{D42A27DB-BD31-4B8C-83A1-F6EECF244321}">
                <p14:modId xmlns:p14="http://schemas.microsoft.com/office/powerpoint/2010/main" val="2876207429"/>
              </p:ext>
            </p:extLst>
          </p:nvPr>
        </p:nvGraphicFramePr>
        <p:xfrm>
          <a:off x="232274" y="2039101"/>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4734B76-D978-4AF2-AC03-C6AB0519261C}"/>
              </a:ext>
            </a:extLst>
          </p:cNvPr>
          <p:cNvSpPr txBox="1"/>
          <p:nvPr/>
        </p:nvSpPr>
        <p:spPr>
          <a:xfrm>
            <a:off x="5206925" y="6309113"/>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6" name="TextBox 41">
            <a:extLst>
              <a:ext uri="{FF2B5EF4-FFF2-40B4-BE49-F238E27FC236}">
                <a16:creationId xmlns:a16="http://schemas.microsoft.com/office/drawing/2014/main" id="{46CD707C-3A47-4E87-ABB5-298F82F051BC}"/>
              </a:ext>
            </a:extLst>
          </p:cNvPr>
          <p:cNvSpPr txBox="1"/>
          <p:nvPr/>
        </p:nvSpPr>
        <p:spPr>
          <a:xfrm>
            <a:off x="1591411" y="5800720"/>
            <a:ext cx="1371600" cy="286068"/>
          </a:xfrm>
          <a:prstGeom prst="rect">
            <a:avLst/>
          </a:prstGeom>
        </p:spPr>
        <p:txBody>
          <a:bodyPr vert="horz" wrap="none" lIns="91440" tIns="45720" rIns="91440" bIns="45720" rtlCol="0" anchor="t">
            <a:noAutofit/>
          </a:bodyPr>
          <a:lstStyle/>
          <a:p>
            <a:r>
              <a:rPr lang="en-US" sz="1000"/>
              <a:t>* Critical Only</a:t>
            </a:r>
          </a:p>
        </p:txBody>
      </p:sp>
    </p:spTree>
    <p:custDataLst>
      <p:tags r:id="rId1"/>
    </p:custDataLst>
    <p:extLst>
      <p:ext uri="{BB962C8B-B14F-4D97-AF65-F5344CB8AC3E}">
        <p14:creationId xmlns:p14="http://schemas.microsoft.com/office/powerpoint/2010/main" val="140347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6E9B-2987-99DD-30CB-487CC44271C8}"/>
              </a:ext>
            </a:extLst>
          </p:cNvPr>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rgbClr val="293C47"/>
                </a:solidFill>
                <a:latin typeface="Arial" panose="020B0604020202020204" pitchFamily="34" charset="0"/>
                <a:cs typeface="Arial" panose="020B0604020202020204" pitchFamily="34" charset="0"/>
              </a:rPr>
              <a:t>documentation insights</a:t>
            </a:r>
            <a:endParaRPr lang="en-US"/>
          </a:p>
        </p:txBody>
      </p:sp>
      <p:graphicFrame>
        <p:nvGraphicFramePr>
          <p:cNvPr id="6" name="app1_loc_pie_chart">
            <a:extLst>
              <a:ext uri="{FF2B5EF4-FFF2-40B4-BE49-F238E27FC236}">
                <a16:creationId xmlns:a16="http://schemas.microsoft.com/office/drawing/2014/main" id="{23E94604-D1AD-4603-96E5-4A4CDF27D10D}"/>
              </a:ext>
            </a:extLst>
          </p:cNvPr>
          <p:cNvGraphicFramePr>
            <a:graphicFrameLocks/>
          </p:cNvGraphicFramePr>
          <p:nvPr/>
        </p:nvGraphicFramePr>
        <p:xfrm>
          <a:off x="2952404" y="1089328"/>
          <a:ext cx="3798718" cy="1973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81BAAEBB-F082-46CF-B81B-48A1A8A3D7E3}"/>
              </a:ext>
            </a:extLst>
          </p:cNvPr>
          <p:cNvGrpSpPr/>
          <p:nvPr/>
        </p:nvGrpSpPr>
        <p:grpSpPr>
          <a:xfrm>
            <a:off x="627595" y="5695758"/>
            <a:ext cx="4458422" cy="548673"/>
            <a:chOff x="7294907" y="5684879"/>
            <a:chExt cx="4458422" cy="548673"/>
          </a:xfrm>
        </p:grpSpPr>
        <p:grpSp>
          <p:nvGrpSpPr>
            <p:cNvPr id="24" name="Group 23">
              <a:extLst>
                <a:ext uri="{FF2B5EF4-FFF2-40B4-BE49-F238E27FC236}">
                  <a16:creationId xmlns:a16="http://schemas.microsoft.com/office/drawing/2014/main" id="{9587E9F0-3EB8-4711-BDAA-D919A8D6EED6}"/>
                </a:ext>
              </a:extLst>
            </p:cNvPr>
            <p:cNvGrpSpPr/>
            <p:nvPr/>
          </p:nvGrpSpPr>
          <p:grpSpPr>
            <a:xfrm>
              <a:off x="7297312" y="6046424"/>
              <a:ext cx="1214233" cy="187128"/>
              <a:chOff x="6717312" y="6299200"/>
              <a:chExt cx="1214233" cy="187128"/>
            </a:xfrm>
          </p:grpSpPr>
          <p:sp>
            <p:nvSpPr>
              <p:cNvPr id="47" name="Rectangle 46">
                <a:extLst>
                  <a:ext uri="{FF2B5EF4-FFF2-40B4-BE49-F238E27FC236}">
                    <a16:creationId xmlns:a16="http://schemas.microsoft.com/office/drawing/2014/main" id="{4CB2CE8A-66CF-4F68-B0DA-B2073BFFE31F}"/>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D516BD6-4A07-48B4-B02E-2BEAC632AF67}"/>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32" name="Group 31">
              <a:extLst>
                <a:ext uri="{FF2B5EF4-FFF2-40B4-BE49-F238E27FC236}">
                  <a16:creationId xmlns:a16="http://schemas.microsoft.com/office/drawing/2014/main" id="{E04DDC9E-C185-4A06-9119-AB422BB8497B}"/>
                </a:ext>
              </a:extLst>
            </p:cNvPr>
            <p:cNvGrpSpPr/>
            <p:nvPr/>
          </p:nvGrpSpPr>
          <p:grpSpPr>
            <a:xfrm>
              <a:off x="8532049" y="6046424"/>
              <a:ext cx="1010039" cy="187128"/>
              <a:chOff x="6717312" y="6492282"/>
              <a:chExt cx="1010039" cy="187128"/>
            </a:xfrm>
          </p:grpSpPr>
          <p:sp>
            <p:nvSpPr>
              <p:cNvPr id="45" name="Rectangle 44">
                <a:extLst>
                  <a:ext uri="{FF2B5EF4-FFF2-40B4-BE49-F238E27FC236}">
                    <a16:creationId xmlns:a16="http://schemas.microsoft.com/office/drawing/2014/main" id="{58D76F49-60E8-4E17-BE1D-5AFD37AA4547}"/>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5D3B14AE-E770-4D94-9C07-4CF61A36481E}"/>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F7A7551A-320A-419F-AD55-4FE3C7E8C688}"/>
                </a:ext>
              </a:extLst>
            </p:cNvPr>
            <p:cNvGrpSpPr/>
            <p:nvPr/>
          </p:nvGrpSpPr>
          <p:grpSpPr>
            <a:xfrm>
              <a:off x="9453870" y="6046424"/>
              <a:ext cx="1214233" cy="187128"/>
              <a:chOff x="6670526" y="6693151"/>
              <a:chExt cx="1214233" cy="187128"/>
            </a:xfrm>
          </p:grpSpPr>
          <p:sp>
            <p:nvSpPr>
              <p:cNvPr id="42" name="Rectangle 41">
                <a:extLst>
                  <a:ext uri="{FF2B5EF4-FFF2-40B4-BE49-F238E27FC236}">
                    <a16:creationId xmlns:a16="http://schemas.microsoft.com/office/drawing/2014/main" id="{0AB9A87B-D35C-43DD-9115-7BD7F1D0F1B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44" name="TextBox 43">
                <a:extLst>
                  <a:ext uri="{FF2B5EF4-FFF2-40B4-BE49-F238E27FC236}">
                    <a16:creationId xmlns:a16="http://schemas.microsoft.com/office/drawing/2014/main" id="{AECEF63A-8D6D-434A-B98F-757CEABB2C56}"/>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34" name="Group 33">
              <a:extLst>
                <a:ext uri="{FF2B5EF4-FFF2-40B4-BE49-F238E27FC236}">
                  <a16:creationId xmlns:a16="http://schemas.microsoft.com/office/drawing/2014/main" id="{FDE7F2CA-0079-4278-871D-0AA76401ED49}"/>
                </a:ext>
              </a:extLst>
            </p:cNvPr>
            <p:cNvGrpSpPr/>
            <p:nvPr/>
          </p:nvGrpSpPr>
          <p:grpSpPr>
            <a:xfrm>
              <a:off x="10743290" y="6046424"/>
              <a:ext cx="1010039" cy="187128"/>
              <a:chOff x="6717312" y="6915774"/>
              <a:chExt cx="1010039" cy="187128"/>
            </a:xfrm>
          </p:grpSpPr>
          <p:sp>
            <p:nvSpPr>
              <p:cNvPr id="40" name="Rectangle 39">
                <a:extLst>
                  <a:ext uri="{FF2B5EF4-FFF2-40B4-BE49-F238E27FC236}">
                    <a16:creationId xmlns:a16="http://schemas.microsoft.com/office/drawing/2014/main" id="{D104A9D8-57BF-4DED-AE57-E2AF53B739A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41" name="TextBox 40">
                <a:extLst>
                  <a:ext uri="{FF2B5EF4-FFF2-40B4-BE49-F238E27FC236}">
                    <a16:creationId xmlns:a16="http://schemas.microsoft.com/office/drawing/2014/main" id="{F3F91F0F-C247-4523-9BAB-C273053A2FC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35" name="Rectangle 34">
              <a:extLst>
                <a:ext uri="{FF2B5EF4-FFF2-40B4-BE49-F238E27FC236}">
                  <a16:creationId xmlns:a16="http://schemas.microsoft.com/office/drawing/2014/main" id="{E007FC3E-7D8F-4FA5-A208-BDF6C68BFC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F86B72B-2AA5-4248-BE6F-1D0F26122A93}"/>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B5555F0-4ABB-436A-800B-7ADFA7613E2D}"/>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88ECA4F-FE34-4007-8510-64D3264CF952}"/>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801ABB-4D58-4894-A069-DD9A348F4091}"/>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graphicFrame>
        <p:nvGraphicFramePr>
          <p:cNvPr id="10" name="app1_loc_table">
            <a:extLst>
              <a:ext uri="{FF2B5EF4-FFF2-40B4-BE49-F238E27FC236}">
                <a16:creationId xmlns:a16="http://schemas.microsoft.com/office/drawing/2014/main" id="{215B3BAA-C7A4-4B52-A79A-C282D5DEF2CC}"/>
              </a:ext>
            </a:extLst>
          </p:cNvPr>
          <p:cNvGraphicFramePr>
            <a:graphicFrameLocks noGrp="1"/>
          </p:cNvGraphicFramePr>
          <p:nvPr/>
        </p:nvGraphicFramePr>
        <p:xfrm>
          <a:off x="7258783" y="1098963"/>
          <a:ext cx="3883678" cy="556260"/>
        </p:xfrm>
        <a:graphic>
          <a:graphicData uri="http://schemas.openxmlformats.org/drawingml/2006/table">
            <a:tbl>
              <a:tblPr>
                <a:tableStyleId>{0E3FDE45-AF77-4B5C-9715-49D594BDF05E}</a:tableStyleId>
              </a:tblPr>
              <a:tblGrid>
                <a:gridCol w="2645229">
                  <a:extLst>
                    <a:ext uri="{9D8B030D-6E8A-4147-A177-3AD203B41FA5}">
                      <a16:colId xmlns:a16="http://schemas.microsoft.com/office/drawing/2014/main" val="2350717461"/>
                    </a:ext>
                  </a:extLst>
                </a:gridCol>
                <a:gridCol w="577141">
                  <a:extLst>
                    <a:ext uri="{9D8B030D-6E8A-4147-A177-3AD203B41FA5}">
                      <a16:colId xmlns:a16="http://schemas.microsoft.com/office/drawing/2014/main" val="3174198056"/>
                    </a:ext>
                  </a:extLst>
                </a:gridCol>
                <a:gridCol w="661308">
                  <a:extLst>
                    <a:ext uri="{9D8B030D-6E8A-4147-A177-3AD203B41FA5}">
                      <a16:colId xmlns:a16="http://schemas.microsoft.com/office/drawing/2014/main" val="2762844162"/>
                    </a:ext>
                  </a:extLst>
                </a:gridCol>
              </a:tblGrid>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Lines of Code</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951,766</a:t>
                      </a:r>
                    </a:p>
                  </a:txBody>
                  <a:tcPr marL="7620" marR="7620" marT="7620" marB="0" anchor="ctr">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95.7%</a:t>
                      </a:r>
                    </a:p>
                  </a:txBody>
                  <a:tcPr marL="7620" marR="7620" marT="7620" marB="0" anchor="ctr">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2104270024"/>
                  </a:ext>
                </a:extLst>
              </a:tr>
              <a:tr h="18288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37,801</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4%</a:t>
                      </a:r>
                    </a:p>
                  </a:txBody>
                  <a:tcPr marL="7620" marR="7620" marT="7620" marB="0" anchor="ctr">
                    <a:lnT w="12700" cap="flat" cmpd="sng" algn="ctr">
                      <a:solidFill>
                        <a:schemeClr val="tx1"/>
                      </a:solidFill>
                      <a:prstDash val="sysDashDot"/>
                      <a:round/>
                      <a:headEnd type="none" w="med" len="med"/>
                      <a:tailEnd type="none" w="med" len="med"/>
                    </a:lnT>
                    <a:lnB w="12700" cap="flat" cmpd="sng" algn="ctr">
                      <a:solidFill>
                        <a:schemeClr val="tx1"/>
                      </a:solidFill>
                      <a:prstDash val="sysDashDot"/>
                      <a:round/>
                      <a:headEnd type="none" w="med" len="med"/>
                      <a:tailEnd type="none" w="med" len="med"/>
                    </a:lnB>
                  </a:tcPr>
                </a:tc>
                <a:extLst>
                  <a:ext uri="{0D108BD9-81ED-4DB2-BD59-A6C34878D82A}">
                    <a16:rowId xmlns:a16="http://schemas.microsoft.com/office/drawing/2014/main" val="3796545509"/>
                  </a:ext>
                </a:extLst>
              </a:tr>
              <a:tr h="190500">
                <a:tc>
                  <a:txBody>
                    <a:bodyPr/>
                    <a:lstStyle/>
                    <a:p>
                      <a:pPr algn="l" rtl="0" fontAlgn="ctr"/>
                      <a:r>
                        <a:rPr lang="en-US" sz="1000" u="none" strike="noStrike">
                          <a:effectLst/>
                          <a:latin typeface="Arial" panose="020B0604020202020204" pitchFamily="34" charset="0"/>
                          <a:cs typeface="Arial" panose="020B0604020202020204" pitchFamily="34" charset="0"/>
                        </a:rPr>
                        <a:t>Number of Commented Out Code Lines</a:t>
                      </a:r>
                      <a:endParaRPr lang="en-US" sz="1000" b="0" i="0" u="none" strike="noStrike">
                        <a:solidFill>
                          <a:srgbClr val="293C47"/>
                        </a:solidFill>
                        <a:effectLst/>
                        <a:latin typeface="Arial" panose="020B0604020202020204" pitchFamily="34" charset="0"/>
                        <a:cs typeface="Arial" panose="020B0604020202020204" pitchFamily="34" charset="0"/>
                      </a:endParaRP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2,692</a:t>
                      </a:r>
                    </a:p>
                  </a:txBody>
                  <a:tcPr marL="7620" marR="7620" marT="7620" marB="0" anchor="ctr">
                    <a:lnT w="12700" cap="flat" cmpd="sng" algn="ctr">
                      <a:solidFill>
                        <a:schemeClr val="tx1"/>
                      </a:solidFill>
                      <a:prstDash val="sysDashDot"/>
                      <a:round/>
                      <a:headEnd type="none" w="med" len="med"/>
                      <a:tailEnd type="none" w="med" len="med"/>
                    </a:lnT>
                  </a:tcPr>
                </a:tc>
                <a:tc>
                  <a:txBody>
                    <a:bodyPr/>
                    <a:lstStyle/>
                    <a:p>
                      <a:pPr algn="r" rtl="0" fontAlgn="ctr"/>
                      <a:r>
                        <a:rPr lang="en-US" sz="1000" b="0" i="0" u="none" strike="noStrike">
                          <a:solidFill>
                            <a:srgbClr val="293C47"/>
                          </a:solidFill>
                          <a:effectLst/>
                          <a:latin typeface="Arial" panose="020B0604020202020204" pitchFamily="34" charset="0"/>
                          <a:cs typeface="Arial" panose="020B0604020202020204" pitchFamily="34" charset="0"/>
                        </a:rPr>
                        <a:t>0.3%</a:t>
                      </a:r>
                    </a:p>
                  </a:txBody>
                  <a:tcPr marL="7620" marR="7620" marT="7620" marB="0" anchor="ctr">
                    <a:lnT w="12700" cap="flat" cmpd="sng" algn="ctr">
                      <a:solidFill>
                        <a:schemeClr val="tx1"/>
                      </a:solidFill>
                      <a:prstDash val="sysDashDot"/>
                      <a:round/>
                      <a:headEnd type="none" w="med" len="med"/>
                      <a:tailEnd type="none" w="med" len="med"/>
                    </a:lnT>
                  </a:tcPr>
                </a:tc>
                <a:extLst>
                  <a:ext uri="{0D108BD9-81ED-4DB2-BD59-A6C34878D82A}">
                    <a16:rowId xmlns:a16="http://schemas.microsoft.com/office/drawing/2014/main" val="1178802028"/>
                  </a:ext>
                </a:extLst>
              </a:tr>
            </a:tbl>
          </a:graphicData>
        </a:graphic>
      </p:graphicFrame>
      <p:sp>
        <p:nvSpPr>
          <p:cNvPr id="28" name="app1_grade_Documentation_text">
            <a:extLst>
              <a:ext uri="{FF2B5EF4-FFF2-40B4-BE49-F238E27FC236}">
                <a16:creationId xmlns:a16="http://schemas.microsoft.com/office/drawing/2014/main" id="{DE1FCFDF-848D-4479-B9CD-70D6D0FD7B86}"/>
              </a:ext>
            </a:extLst>
          </p:cNvPr>
          <p:cNvSpPr txBox="1"/>
          <p:nvPr/>
        </p:nvSpPr>
        <p:spPr>
          <a:xfrm>
            <a:off x="1008804" y="1719794"/>
            <a:ext cx="653372" cy="3643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p>
            <a:pPr algn="ctr"/>
            <a:r>
              <a:rPr lang="en-US" sz="2000" b="1">
                <a:solidFill>
                  <a:schemeClr val="accent3">
                    <a:lumMod val="60000"/>
                    <a:lumOff val="40000"/>
                  </a:schemeClr>
                </a:solidFill>
                <a:latin typeface="Arial" panose="020B0604020202020204" pitchFamily="34" charset="0"/>
                <a:cs typeface="Arial" panose="020B0604020202020204" pitchFamily="34" charset="0"/>
              </a:rPr>
              <a:t>{app1_grade_Documentation}</a:t>
            </a:r>
          </a:p>
        </p:txBody>
      </p:sp>
      <p:graphicFrame>
        <p:nvGraphicFramePr>
          <p:cNvPr id="60" name="app1_grade_Documentation_slider">
            <a:extLst>
              <a:ext uri="{FF2B5EF4-FFF2-40B4-BE49-F238E27FC236}">
                <a16:creationId xmlns:a16="http://schemas.microsoft.com/office/drawing/2014/main" id="{4D927624-9973-4C49-A076-9B868B8F9460}"/>
              </a:ext>
            </a:extLst>
          </p:cNvPr>
          <p:cNvGraphicFramePr/>
          <p:nvPr>
            <p:extLst>
              <p:ext uri="{D42A27DB-BD31-4B8C-83A1-F6EECF244321}">
                <p14:modId xmlns:p14="http://schemas.microsoft.com/office/powerpoint/2010/main" val="898898993"/>
              </p:ext>
            </p:extLst>
          </p:nvPr>
        </p:nvGraphicFramePr>
        <p:xfrm>
          <a:off x="816370" y="2049812"/>
          <a:ext cx="1038237" cy="447896"/>
        </p:xfrm>
        <a:graphic>
          <a:graphicData uri="http://schemas.openxmlformats.org/drawingml/2006/chart">
            <c:chart xmlns:c="http://schemas.openxmlformats.org/drawingml/2006/chart" xmlns:r="http://schemas.openxmlformats.org/officeDocument/2006/relationships" r:id="rId5"/>
          </a:graphicData>
        </a:graphic>
      </p:graphicFrame>
      <p:sp>
        <p:nvSpPr>
          <p:cNvPr id="26" name="app1_grade_Documentation_box">
            <a:extLst>
              <a:ext uri="{FF2B5EF4-FFF2-40B4-BE49-F238E27FC236}">
                <a16:creationId xmlns:a16="http://schemas.microsoft.com/office/drawing/2014/main" id="{57104545-F8E9-434B-A0B6-77A034D113B9}"/>
              </a:ext>
            </a:extLst>
          </p:cNvPr>
          <p:cNvSpPr/>
          <p:nvPr/>
        </p:nvSpPr>
        <p:spPr>
          <a:xfrm>
            <a:off x="816371" y="1405004"/>
            <a:ext cx="1038237" cy="1058326"/>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000" b="1" kern="0">
                <a:solidFill>
                  <a:srgbClr val="575757"/>
                </a:solidFill>
                <a:latin typeface="Arial" panose="020B0604020202020204" pitchFamily="34" charset="0"/>
                <a:cs typeface="Arial" panose="020B0604020202020204" pitchFamily="34" charset="0"/>
              </a:rPr>
              <a:t>Documentation</a:t>
            </a:r>
            <a:endParaRPr lang="en-US" sz="1050" b="1" kern="0">
              <a:solidFill>
                <a:srgbClr val="575757"/>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FAFF03BA-508B-49E7-B76E-1EDD4B3CDFFC}"/>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4527" y="1934167"/>
            <a:ext cx="4092189" cy="895387"/>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spcAft>
                <a:spcPts val="600"/>
              </a:spcAft>
              <a:buClr>
                <a:schemeClr val="tx2">
                  <a:lumMod val="100000"/>
                </a:schemeClr>
              </a:buClr>
              <a:buSzPct val="100000"/>
              <a:buNone/>
            </a:pPr>
            <a:r>
              <a:rPr lang="en-US" sz="1100">
                <a:solidFill>
                  <a:schemeClr val="tx1">
                    <a:lumMod val="100000"/>
                  </a:schemeClr>
                </a:solidFill>
                <a:latin typeface="Arial" panose="020B0604020202020204" pitchFamily="34" charset="0"/>
                <a:cs typeface="Arial" panose="020B0604020202020204" pitchFamily="34" charset="0"/>
              </a:rPr>
              <a:t>The ratio of comments to code LOC is {app1_comment_hl} at {app1_comment_pct}%. The ideal ratio for comments is between 15-20%. A small part of the code is from commented out code rather than comments, at {app1_comment_out_pct}%. </a:t>
            </a:r>
          </a:p>
        </p:txBody>
      </p:sp>
      <p:graphicFrame>
        <p:nvGraphicFramePr>
          <p:cNvPr id="55" name="app1_doc_table">
            <a:extLst>
              <a:ext uri="{FF2B5EF4-FFF2-40B4-BE49-F238E27FC236}">
                <a16:creationId xmlns:a16="http://schemas.microsoft.com/office/drawing/2014/main" id="{14C8A431-F454-44D5-841D-4F7C1CD5FC6E}"/>
              </a:ext>
            </a:extLst>
          </p:cNvPr>
          <p:cNvGraphicFramePr>
            <a:graphicFrameLocks noGrp="1"/>
          </p:cNvGraphicFramePr>
          <p:nvPr/>
        </p:nvGraphicFramePr>
        <p:xfrm>
          <a:off x="320981" y="3182088"/>
          <a:ext cx="11253049" cy="533400"/>
        </p:xfrm>
        <a:graphic>
          <a:graphicData uri="http://schemas.openxmlformats.org/drawingml/2006/table">
            <a:tbl>
              <a:tblPr firstRow="1" bandRow="1">
                <a:tableStyleId>{9D7B26C5-4107-4FEC-AEDC-1716B250A1EF}</a:tableStyleId>
              </a:tblPr>
              <a:tblGrid>
                <a:gridCol w="4033734">
                  <a:extLst>
                    <a:ext uri="{9D8B030D-6E8A-4147-A177-3AD203B41FA5}">
                      <a16:colId xmlns:a16="http://schemas.microsoft.com/office/drawing/2014/main" val="320092280"/>
                    </a:ext>
                  </a:extLst>
                </a:gridCol>
                <a:gridCol w="3966650">
                  <a:extLst>
                    <a:ext uri="{9D8B030D-6E8A-4147-A177-3AD203B41FA5}">
                      <a16:colId xmlns:a16="http://schemas.microsoft.com/office/drawing/2014/main" val="2199454068"/>
                    </a:ext>
                  </a:extLst>
                </a:gridCol>
                <a:gridCol w="839789">
                  <a:extLst>
                    <a:ext uri="{9D8B030D-6E8A-4147-A177-3AD203B41FA5}">
                      <a16:colId xmlns:a16="http://schemas.microsoft.com/office/drawing/2014/main" val="4077028288"/>
                    </a:ext>
                  </a:extLst>
                </a:gridCol>
                <a:gridCol w="883416">
                  <a:extLst>
                    <a:ext uri="{9D8B030D-6E8A-4147-A177-3AD203B41FA5}">
                      <a16:colId xmlns:a16="http://schemas.microsoft.com/office/drawing/2014/main" val="1984289219"/>
                    </a:ext>
                  </a:extLst>
                </a:gridCol>
                <a:gridCol w="761767">
                  <a:extLst>
                    <a:ext uri="{9D8B030D-6E8A-4147-A177-3AD203B41FA5}">
                      <a16:colId xmlns:a16="http://schemas.microsoft.com/office/drawing/2014/main" val="408533184"/>
                    </a:ext>
                  </a:extLst>
                </a:gridCol>
                <a:gridCol w="767693">
                  <a:extLst>
                    <a:ext uri="{9D8B030D-6E8A-4147-A177-3AD203B41FA5}">
                      <a16:colId xmlns:a16="http://schemas.microsoft.com/office/drawing/2014/main" val="628637806"/>
                    </a:ext>
                  </a:extLst>
                </a:gridCol>
              </a:tblGrid>
              <a:tr h="201218">
                <a:tc>
                  <a:txBody>
                    <a:bodyPr/>
                    <a:lstStyle/>
                    <a:p>
                      <a:r>
                        <a:rPr lang="en-US" sz="1200">
                          <a:solidFill>
                            <a:schemeClr val="tx1"/>
                          </a:solidFill>
                          <a:latin typeface="+mn-lt"/>
                        </a:rPr>
                        <a:t>Health Improvement Categories</a:t>
                      </a:r>
                      <a:endParaRPr lang="en-US" sz="1200">
                        <a:solidFill>
                          <a:schemeClr val="tx1"/>
                        </a:solidFill>
                        <a:latin typeface="Arial" panose="020B0604020202020204" pitchFamily="34" charset="0"/>
                        <a:cs typeface="Arial" panose="020B0604020202020204" pitchFamily="34" charset="0"/>
                      </a:endParaRPr>
                    </a:p>
                  </a:txBody>
                  <a:tcPr anchor="ctr"/>
                </a:tc>
                <a:tc>
                  <a:txBody>
                    <a:bodyPr/>
                    <a:lstStyle/>
                    <a:p>
                      <a:r>
                        <a:rPr lang="en-US" sz="1200">
                          <a:solidFill>
                            <a:schemeClr val="tx1"/>
                          </a:solidFill>
                        </a:rPr>
                        <a:t>Rule</a:t>
                      </a:r>
                      <a:endParaRPr lang="en-US" sz="120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a:solidFill>
                            <a:schemeClr val="tx1"/>
                          </a:solidFill>
                        </a:rPr>
                        <a:t>Failed</a:t>
                      </a:r>
                      <a:endParaRPr lang="en-US" sz="120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a:solidFill>
                            <a:schemeClr val="tx1"/>
                          </a:solidFill>
                        </a:rPr>
                        <a:t>Success</a:t>
                      </a:r>
                      <a:endParaRPr lang="en-US" sz="120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err="1">
                          <a:solidFill>
                            <a:schemeClr val="tx1"/>
                          </a:solidFill>
                        </a:rPr>
                        <a:t>Compl</a:t>
                      </a:r>
                      <a:r>
                        <a:rPr lang="en-US" sz="1200" b="1" kern="1200">
                          <a:solidFill>
                            <a:schemeClr val="tx1"/>
                          </a:solidFill>
                        </a:rPr>
                        <a:t>.</a:t>
                      </a:r>
                      <a:endParaRPr lang="en-US" sz="1200" b="1" kern="120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200" b="1" kern="1200">
                          <a:solidFill>
                            <a:schemeClr val="tx1"/>
                          </a:solidFill>
                        </a:rPr>
                        <a:t>Score</a:t>
                      </a:r>
                      <a:endParaRPr lang="en-US" sz="1200" b="1" kern="120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746167652"/>
                  </a:ext>
                </a:extLst>
              </a:tr>
              <a:tr h="132308">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r>
                        <a:rPr kumimoji="0" lang="en-US" sz="1100" b="0" i="0" u="none" strike="noStrike" kern="1200" cap="none" normalizeH="0" baseline="0" err="1">
                          <a:ln>
                            <a:noFill/>
                          </a:ln>
                          <a:solidFill>
                            <a:schemeClr val="tx1"/>
                          </a:solidFill>
                          <a:effectLst/>
                          <a:latin typeface="Arial" panose="020B0604020202020204" pitchFamily="34" charset="0"/>
                          <a:ea typeface="+mn-ea"/>
                          <a:cs typeface="Arial" panose="020B0604020202020204" pitchFamily="34" charset="0"/>
                        </a:rPr>
                        <a:t>xxxxxxxxxxxxxxxxxxxxxxxxxxxxxxx</a:t>
                      </a:r>
                      <a:endPar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tc>
                  <a:txBody>
                    <a:bodyPr/>
                    <a:lstStyle/>
                    <a:p>
                      <a:pPr algn="r"/>
                      <a:r>
                        <a:rPr kumimoji="0" lang="en-US"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a:t>
                      </a:r>
                    </a:p>
                  </a:txBody>
                  <a:tcPr anchor="ctr">
                    <a:lnB w="12700" cap="flat" cmpd="sng" algn="ctr">
                      <a:solidFill>
                        <a:schemeClr val="tx1"/>
                      </a:solidFill>
                      <a:prstDash val="sysDashDot"/>
                      <a:round/>
                      <a:headEnd type="none" w="med" len="med"/>
                      <a:tailEnd type="none" w="med" len="med"/>
                    </a:lnB>
                    <a:noFill/>
                  </a:tcPr>
                </a:tc>
                <a:extLst>
                  <a:ext uri="{0D108BD9-81ED-4DB2-BD59-A6C34878D82A}">
                    <a16:rowId xmlns:a16="http://schemas.microsoft.com/office/drawing/2014/main" val="3807440650"/>
                  </a:ext>
                </a:extLst>
              </a:tr>
            </a:tbl>
          </a:graphicData>
        </a:graphic>
      </p:graphicFrame>
      <p:sp>
        <p:nvSpPr>
          <p:cNvPr id="56" name="ee4pHeader2">
            <a:extLst>
              <a:ext uri="{FF2B5EF4-FFF2-40B4-BE49-F238E27FC236}">
                <a16:creationId xmlns:a16="http://schemas.microsoft.com/office/drawing/2014/main" id="{F180167C-A263-4C42-BB7A-B872DE788A29}"/>
              </a:ext>
            </a:extLst>
          </p:cNvPr>
          <p:cNvSpPr txBox="1"/>
          <p:nvPr/>
        </p:nvSpPr>
        <p:spPr>
          <a:xfrm>
            <a:off x="7258783" y="773134"/>
            <a:ext cx="2323376"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Tree>
    <p:custDataLst>
      <p:tags r:id="rId1"/>
    </p:custDataLst>
    <p:extLst>
      <p:ext uri="{BB962C8B-B14F-4D97-AF65-F5344CB8AC3E}">
        <p14:creationId xmlns:p14="http://schemas.microsoft.com/office/powerpoint/2010/main" val="3263407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E92C55-7BF8-461D-B242-536B1FF6657C}"/>
              </a:ext>
            </a:extLst>
          </p:cNvPr>
          <p:cNvGrpSpPr/>
          <p:nvPr/>
        </p:nvGrpSpPr>
        <p:grpSpPr>
          <a:xfrm>
            <a:off x="78658" y="1046106"/>
            <a:ext cx="1760534" cy="756719"/>
            <a:chOff x="0" y="1270893"/>
            <a:chExt cx="1760534" cy="756719"/>
          </a:xfrm>
        </p:grpSpPr>
        <p:grpSp>
          <p:nvGrpSpPr>
            <p:cNvPr id="8" name="Group 7">
              <a:extLst>
                <a:ext uri="{FF2B5EF4-FFF2-40B4-BE49-F238E27FC236}">
                  <a16:creationId xmlns:a16="http://schemas.microsoft.com/office/drawing/2014/main" id="{1F502F74-7869-4DCA-9C9D-500ABF75B3AA}"/>
                </a:ext>
              </a:extLst>
            </p:cNvPr>
            <p:cNvGrpSpPr/>
            <p:nvPr/>
          </p:nvGrpSpPr>
          <p:grpSpPr>
            <a:xfrm rot="5400000">
              <a:off x="-92150" y="1363043"/>
              <a:ext cx="716862" cy="532561"/>
              <a:chOff x="6623470" y="4723646"/>
              <a:chExt cx="2410000" cy="440133"/>
            </a:xfrm>
          </p:grpSpPr>
          <p:cxnSp>
            <p:nvCxnSpPr>
              <p:cNvPr id="11" name="Straight Connector 10">
                <a:extLst>
                  <a:ext uri="{FF2B5EF4-FFF2-40B4-BE49-F238E27FC236}">
                    <a16:creationId xmlns:a16="http://schemas.microsoft.com/office/drawing/2014/main" id="{7E6C1772-9B59-4D00-B0F3-7FA9D2A0BE78}"/>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9EED5F53-F830-409E-A06E-7D7556BB7431}"/>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200">
                    <a:solidFill>
                      <a:schemeClr val="bg2">
                        <a:lumMod val="25000"/>
                      </a:schemeClr>
                    </a:solidFill>
                    <a:latin typeface="Arial" panose="020B0604020202020204" pitchFamily="34" charset="0"/>
                    <a:cs typeface="Arial" panose="020B0604020202020204" pitchFamily="34" charset="0"/>
                  </a:rPr>
                  <a:t>Fix Now</a:t>
                </a:r>
              </a:p>
            </p:txBody>
          </p:sp>
        </p:grpSp>
        <p:sp>
          <p:nvSpPr>
            <p:cNvPr id="9" name="Parallelogram 8">
              <a:extLst>
                <a:ext uri="{FF2B5EF4-FFF2-40B4-BE49-F238E27FC236}">
                  <a16:creationId xmlns:a16="http://schemas.microsoft.com/office/drawing/2014/main" id="{B3A1B07D-D7F6-46C8-90FB-63F5068BD023}"/>
                </a:ext>
              </a:extLst>
            </p:cNvPr>
            <p:cNvSpPr/>
            <p:nvPr/>
          </p:nvSpPr>
          <p:spPr>
            <a:xfrm>
              <a:off x="576650" y="1310750"/>
              <a:ext cx="1183884"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SzPct val="100000"/>
                <a:buFont typeface="Trebuchet MS" panose="020B0603020202020204" pitchFamily="34" charset="0"/>
                <a:buChar char="​"/>
              </a:pPr>
              <a:r>
                <a:rPr lang="en-US" sz="1050">
                  <a:solidFill>
                    <a:schemeClr val="bg2">
                      <a:lumMod val="25000"/>
                    </a:schemeClr>
                  </a:solidFill>
                  <a:latin typeface="Arial" panose="020B0604020202020204" pitchFamily="34" charset="0"/>
                  <a:cs typeface="Arial" panose="020B0604020202020204" pitchFamily="34" charset="0"/>
                </a:rPr>
                <a:t>Improve Security &amp; Efficiency</a:t>
              </a:r>
            </a:p>
          </p:txBody>
        </p:sp>
        <p:sp>
          <p:nvSpPr>
            <p:cNvPr id="10" name="Isosceles Triangle 9">
              <a:extLst>
                <a:ext uri="{FF2B5EF4-FFF2-40B4-BE49-F238E27FC236}">
                  <a16:creationId xmlns:a16="http://schemas.microsoft.com/office/drawing/2014/main" id="{0D6A4CBB-AD96-4D35-B1DF-926C49AECD0B}"/>
                </a:ext>
              </a:extLst>
            </p:cNvPr>
            <p:cNvSpPr/>
            <p:nvPr/>
          </p:nvSpPr>
          <p:spPr>
            <a:xfrm rot="5400000">
              <a:off x="536194" y="1589366"/>
              <a:ext cx="168615" cy="175883"/>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chemeClr val="bg2">
                    <a:lumMod val="25000"/>
                  </a:schemeClr>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1C5C500A-891B-4B76-923B-A4CB42B60EB9}"/>
              </a:ext>
            </a:extLst>
          </p:cNvPr>
          <p:cNvSpPr>
            <a:spLocks noGrp="1"/>
          </p:cNvSpPr>
          <p:nvPr>
            <p:ph type="title"/>
          </p:nvPr>
        </p:nvSpPr>
        <p:spPr/>
        <p:txBody>
          <a:bodyPr/>
          <a:lstStyle/>
          <a:p>
            <a:r>
              <a:rPr lang="en-US">
                <a:solidFill>
                  <a:schemeClr val="tx1"/>
                </a:solidFill>
                <a:latin typeface="Arial" panose="020B0604020202020204" pitchFamily="34" charset="0"/>
                <a:cs typeface="Arial" panose="020B0604020202020204" pitchFamily="34" charset="0"/>
              </a:rPr>
              <a:t>Remediation plan for </a:t>
            </a:r>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 List of Violations</a:t>
            </a:r>
          </a:p>
        </p:txBody>
      </p:sp>
      <p:grpSp>
        <p:nvGrpSpPr>
          <p:cNvPr id="3" name="Group 2">
            <a:extLst>
              <a:ext uri="{FF2B5EF4-FFF2-40B4-BE49-F238E27FC236}">
                <a16:creationId xmlns:a16="http://schemas.microsoft.com/office/drawing/2014/main" id="{E3CA112A-EE81-4E6E-891D-DE31F25658C0}"/>
              </a:ext>
            </a:extLst>
          </p:cNvPr>
          <p:cNvGrpSpPr/>
          <p:nvPr/>
        </p:nvGrpSpPr>
        <p:grpSpPr>
          <a:xfrm>
            <a:off x="125907" y="2191363"/>
            <a:ext cx="1614664" cy="756714"/>
            <a:chOff x="139458" y="1866364"/>
            <a:chExt cx="1614664" cy="756714"/>
          </a:xfrm>
        </p:grpSpPr>
        <p:grpSp>
          <p:nvGrpSpPr>
            <p:cNvPr id="14" name="Group 13">
              <a:extLst>
                <a:ext uri="{FF2B5EF4-FFF2-40B4-BE49-F238E27FC236}">
                  <a16:creationId xmlns:a16="http://schemas.microsoft.com/office/drawing/2014/main" id="{C084C10D-D3B1-43A0-AF98-6646DF307C09}"/>
                </a:ext>
              </a:extLst>
            </p:cNvPr>
            <p:cNvGrpSpPr/>
            <p:nvPr/>
          </p:nvGrpSpPr>
          <p:grpSpPr>
            <a:xfrm rot="5400000">
              <a:off x="-11256" y="2017078"/>
              <a:ext cx="716862" cy="415433"/>
              <a:chOff x="6623470" y="4723646"/>
              <a:chExt cx="2410000" cy="440133"/>
            </a:xfrm>
          </p:grpSpPr>
          <p:cxnSp>
            <p:nvCxnSpPr>
              <p:cNvPr id="15" name="Straight Connector 14">
                <a:extLst>
                  <a:ext uri="{FF2B5EF4-FFF2-40B4-BE49-F238E27FC236}">
                    <a16:creationId xmlns:a16="http://schemas.microsoft.com/office/drawing/2014/main" id="{6037970A-FA25-4D79-A99A-14DBB2DF0306}"/>
                  </a:ext>
                </a:extLst>
              </p:cNvPr>
              <p:cNvCxnSpPr>
                <a:cxnSpLocks/>
              </p:cNvCxnSpPr>
              <p:nvPr/>
            </p:nvCxnSpPr>
            <p:spPr>
              <a:xfrm rot="16200000">
                <a:off x="7828470" y="3744294"/>
                <a:ext cx="0" cy="2410000"/>
              </a:xfrm>
              <a:prstGeom prst="line">
                <a:avLst/>
              </a:prstGeom>
              <a:ln w="9525" cap="rnd">
                <a:solidFill>
                  <a:schemeClr val="accent4">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B41DD07E-2470-45A7-AC23-4E81F4804BD5}"/>
                  </a:ext>
                </a:extLst>
              </p:cNvPr>
              <p:cNvSpPr/>
              <p:nvPr/>
            </p:nvSpPr>
            <p:spPr>
              <a:xfrm rot="16200000">
                <a:off x="7796233" y="4222809"/>
                <a:ext cx="440133" cy="1441807"/>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Near term</a:t>
                </a:r>
              </a:p>
            </p:txBody>
          </p:sp>
        </p:grpSp>
        <p:sp>
          <p:nvSpPr>
            <p:cNvPr id="17" name="Parallelogram 16">
              <a:extLst>
                <a:ext uri="{FF2B5EF4-FFF2-40B4-BE49-F238E27FC236}">
                  <a16:creationId xmlns:a16="http://schemas.microsoft.com/office/drawing/2014/main" id="{D9683E2F-1152-4C8B-8807-B20FB3E58F9E}"/>
                </a:ext>
              </a:extLst>
            </p:cNvPr>
            <p:cNvSpPr/>
            <p:nvPr/>
          </p:nvSpPr>
          <p:spPr>
            <a:xfrm>
              <a:off x="702290" y="1906216"/>
              <a:ext cx="1051832" cy="716862"/>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Security, Efficiency &amp; Health</a:t>
              </a:r>
            </a:p>
          </p:txBody>
        </p:sp>
        <p:sp>
          <p:nvSpPr>
            <p:cNvPr id="18" name="Isosceles Triangle 17">
              <a:extLst>
                <a:ext uri="{FF2B5EF4-FFF2-40B4-BE49-F238E27FC236}">
                  <a16:creationId xmlns:a16="http://schemas.microsoft.com/office/drawing/2014/main" id="{7D418E09-7C1D-42E9-A88B-F15147A3801B}"/>
                </a:ext>
              </a:extLst>
            </p:cNvPr>
            <p:cNvSpPr/>
            <p:nvPr/>
          </p:nvSpPr>
          <p:spPr>
            <a:xfrm rot="5400000">
              <a:off x="621370" y="2204174"/>
              <a:ext cx="168615" cy="137201"/>
            </a:xfrm>
            <a:prstGeom prst="triangle">
              <a:avLst/>
            </a:prstGeom>
            <a:noFill/>
            <a:ln w="9525" cap="rnd" cmpd="sng" algn="ctr">
              <a:solidFill>
                <a:schemeClr val="tx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F42C49D6-1A21-4743-8B90-609109AF1E90}"/>
              </a:ext>
            </a:extLst>
          </p:cNvPr>
          <p:cNvGrpSpPr/>
          <p:nvPr/>
        </p:nvGrpSpPr>
        <p:grpSpPr>
          <a:xfrm>
            <a:off x="140880" y="3354018"/>
            <a:ext cx="1578950" cy="849898"/>
            <a:chOff x="140880" y="3354018"/>
            <a:chExt cx="1578950" cy="849898"/>
          </a:xfrm>
        </p:grpSpPr>
        <p:grpSp>
          <p:nvGrpSpPr>
            <p:cNvPr id="19" name="Group 18">
              <a:extLst>
                <a:ext uri="{FF2B5EF4-FFF2-40B4-BE49-F238E27FC236}">
                  <a16:creationId xmlns:a16="http://schemas.microsoft.com/office/drawing/2014/main" id="{607A099F-F876-4EB2-9F92-7720585ED296}"/>
                </a:ext>
              </a:extLst>
            </p:cNvPr>
            <p:cNvGrpSpPr/>
            <p:nvPr/>
          </p:nvGrpSpPr>
          <p:grpSpPr>
            <a:xfrm rot="5400000">
              <a:off x="-74560" y="3569458"/>
              <a:ext cx="849898" cy="419018"/>
              <a:chOff x="7208582" y="4831674"/>
              <a:chExt cx="2123437" cy="440133"/>
            </a:xfrm>
          </p:grpSpPr>
          <p:cxnSp>
            <p:nvCxnSpPr>
              <p:cNvPr id="20" name="Straight Connector 19">
                <a:extLst>
                  <a:ext uri="{FF2B5EF4-FFF2-40B4-BE49-F238E27FC236}">
                    <a16:creationId xmlns:a16="http://schemas.microsoft.com/office/drawing/2014/main" id="{EC7016B4-3CB6-4B01-8754-78E2C0F7CFEF}"/>
                  </a:ext>
                </a:extLst>
              </p:cNvPr>
              <p:cNvCxnSpPr>
                <a:cxnSpLocks/>
              </p:cNvCxnSpPr>
              <p:nvPr/>
            </p:nvCxnSpPr>
            <p:spPr>
              <a:xfrm rot="16200000">
                <a:off x="8270301"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3EEA3246-E96A-4B59-AE7F-8E95C54A6580}"/>
                  </a:ext>
                </a:extLst>
              </p:cNvPr>
              <p:cNvSpPr/>
              <p:nvPr/>
            </p:nvSpPr>
            <p:spPr>
              <a:xfrm rot="16200000">
                <a:off x="796108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Mid term</a:t>
                </a:r>
              </a:p>
            </p:txBody>
          </p:sp>
        </p:grpSp>
        <p:sp>
          <p:nvSpPr>
            <p:cNvPr id="22" name="Parallelogram 21">
              <a:extLst>
                <a:ext uri="{FF2B5EF4-FFF2-40B4-BE49-F238E27FC236}">
                  <a16:creationId xmlns:a16="http://schemas.microsoft.com/office/drawing/2014/main" id="{F7729AB5-3717-478D-8996-80AFBF481D21}"/>
                </a:ext>
              </a:extLst>
            </p:cNvPr>
            <p:cNvSpPr/>
            <p:nvPr/>
          </p:nvSpPr>
          <p:spPr>
            <a:xfrm>
              <a:off x="731261" y="3482387"/>
              <a:ext cx="988569"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5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Overall Health</a:t>
              </a:r>
              <a:endPar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63854A61-9C05-4B3B-87C0-BC33C6B1CD09}"/>
                </a:ext>
              </a:extLst>
            </p:cNvPr>
            <p:cNvSpPr/>
            <p:nvPr/>
          </p:nvSpPr>
          <p:spPr>
            <a:xfrm rot="5400000">
              <a:off x="613817" y="367779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8DD4A52-7646-425A-ADE9-B5ABCEBE62C5}"/>
              </a:ext>
            </a:extLst>
          </p:cNvPr>
          <p:cNvGrpSpPr/>
          <p:nvPr/>
        </p:nvGrpSpPr>
        <p:grpSpPr>
          <a:xfrm>
            <a:off x="139458" y="4686506"/>
            <a:ext cx="1601113" cy="866509"/>
            <a:chOff x="139458" y="4508498"/>
            <a:chExt cx="1601113" cy="866509"/>
          </a:xfrm>
        </p:grpSpPr>
        <p:grpSp>
          <p:nvGrpSpPr>
            <p:cNvPr id="24" name="Group 16">
              <a:extLst>
                <a:ext uri="{FF2B5EF4-FFF2-40B4-BE49-F238E27FC236}">
                  <a16:creationId xmlns:a16="http://schemas.microsoft.com/office/drawing/2014/main" id="{D779DA25-4015-4C77-9D3E-F51DDF4C962C}"/>
                </a:ext>
              </a:extLst>
            </p:cNvPr>
            <p:cNvGrpSpPr/>
            <p:nvPr/>
          </p:nvGrpSpPr>
          <p:grpSpPr>
            <a:xfrm rot="5400000">
              <a:off x="-75982" y="4723938"/>
              <a:ext cx="849898" cy="419018"/>
              <a:chOff x="6797863" y="4831674"/>
              <a:chExt cx="2123437" cy="440133"/>
            </a:xfrm>
          </p:grpSpPr>
          <p:cxnSp>
            <p:nvCxnSpPr>
              <p:cNvPr id="25" name="Straight Connector 22">
                <a:extLst>
                  <a:ext uri="{FF2B5EF4-FFF2-40B4-BE49-F238E27FC236}">
                    <a16:creationId xmlns:a16="http://schemas.microsoft.com/office/drawing/2014/main" id="{0CBD78DC-01E1-4736-88F7-C760FBB9A697}"/>
                  </a:ext>
                </a:extLst>
              </p:cNvPr>
              <p:cNvCxnSpPr>
                <a:cxnSpLocks/>
              </p:cNvCxnSpPr>
              <p:nvPr/>
            </p:nvCxnSpPr>
            <p:spPr>
              <a:xfrm rot="16200000">
                <a:off x="7859582" y="3995599"/>
                <a:ext cx="0" cy="212343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6" name="Parallelogram 23">
                <a:extLst>
                  <a:ext uri="{FF2B5EF4-FFF2-40B4-BE49-F238E27FC236}">
                    <a16:creationId xmlns:a16="http://schemas.microsoft.com/office/drawing/2014/main" id="{45A53767-547A-4849-95EC-F1EF9609FA85}"/>
                  </a:ext>
                </a:extLst>
              </p:cNvPr>
              <p:cNvSpPr/>
              <p:nvPr/>
            </p:nvSpPr>
            <p:spPr>
              <a:xfrm rot="16200000">
                <a:off x="7550369" y="4579350"/>
                <a:ext cx="440133" cy="94478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1200">
                    <a:solidFill>
                      <a:srgbClr val="F2F2F2">
                        <a:lumMod val="25000"/>
                      </a:srgbClr>
                    </a:solidFill>
                    <a:latin typeface="Arial" panose="020B0604020202020204" pitchFamily="34" charset="0"/>
                    <a:cs typeface="Arial" panose="020B0604020202020204" pitchFamily="34" charset="0"/>
                  </a:rPr>
                  <a:t>Long</a:t>
                </a:r>
                <a:r>
                  <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 term</a:t>
                </a:r>
              </a:p>
            </p:txBody>
          </p:sp>
        </p:grpSp>
        <p:sp>
          <p:nvSpPr>
            <p:cNvPr id="27" name="Parallelogram 25">
              <a:extLst>
                <a:ext uri="{FF2B5EF4-FFF2-40B4-BE49-F238E27FC236}">
                  <a16:creationId xmlns:a16="http://schemas.microsoft.com/office/drawing/2014/main" id="{7951DD75-9DB9-44A7-B7F2-763D3D29B198}"/>
                </a:ext>
              </a:extLst>
            </p:cNvPr>
            <p:cNvSpPr/>
            <p:nvPr/>
          </p:nvSpPr>
          <p:spPr>
            <a:xfrm>
              <a:off x="688740" y="4832073"/>
              <a:ext cx="1051831" cy="542934"/>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Improve </a:t>
              </a:r>
              <a:r>
                <a:rPr lang="en-US" sz="1000">
                  <a:solidFill>
                    <a:srgbClr val="F2F2F2">
                      <a:lumMod val="25000"/>
                    </a:srgbClr>
                  </a:solidFill>
                  <a:latin typeface="Arial" panose="020B0604020202020204" pitchFamily="34" charset="0"/>
                  <a:cs typeface="Arial" panose="020B0604020202020204" pitchFamily="34" charset="0"/>
                </a:rPr>
                <a:t>Documentation</a:t>
              </a:r>
              <a:br>
                <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br>
              <a:endParaRPr kumimoji="0" lang="en-US" sz="10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8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a:t>
              </a:r>
              <a:r>
                <a:rPr kumimoji="0" lang="en-US" sz="800" b="1"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rPr>
                <a:t>Refer to attached Excel)</a:t>
              </a:r>
            </a:p>
          </p:txBody>
        </p:sp>
        <p:sp>
          <p:nvSpPr>
            <p:cNvPr id="28" name="Isosceles Triangle 27">
              <a:extLst>
                <a:ext uri="{FF2B5EF4-FFF2-40B4-BE49-F238E27FC236}">
                  <a16:creationId xmlns:a16="http://schemas.microsoft.com/office/drawing/2014/main" id="{76417001-310B-47A3-985B-EEAA2F630969}"/>
                </a:ext>
              </a:extLst>
            </p:cNvPr>
            <p:cNvSpPr/>
            <p:nvPr/>
          </p:nvSpPr>
          <p:spPr>
            <a:xfrm rot="5400000">
              <a:off x="622669" y="4832275"/>
              <a:ext cx="168615" cy="138385"/>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2F2F2">
                    <a:lumMod val="25000"/>
                  </a:srgbClr>
                </a:solidFill>
                <a:effectLst/>
                <a:uLnTx/>
                <a:uFillTx/>
                <a:latin typeface="Arial" panose="020B0604020202020204" pitchFamily="34" charset="0"/>
                <a:cs typeface="Arial" panose="020B0604020202020204" pitchFamily="34" charset="0"/>
              </a:endParaRPr>
            </a:p>
          </p:txBody>
        </p:sp>
      </p:grpSp>
      <p:graphicFrame>
        <p:nvGraphicFramePr>
          <p:cNvPr id="6" name="app1_action_plan">
            <a:extLst>
              <a:ext uri="{FF2B5EF4-FFF2-40B4-BE49-F238E27FC236}">
                <a16:creationId xmlns:a16="http://schemas.microsoft.com/office/drawing/2014/main" id="{2ABF1925-4D1A-4776-9149-ED34649546D2}"/>
              </a:ext>
            </a:extLst>
          </p:cNvPr>
          <p:cNvGraphicFramePr>
            <a:graphicFrameLocks noGrp="1"/>
          </p:cNvGraphicFramePr>
          <p:nvPr>
            <p:extLst>
              <p:ext uri="{D42A27DB-BD31-4B8C-83A1-F6EECF244321}">
                <p14:modId xmlns:p14="http://schemas.microsoft.com/office/powerpoint/2010/main" val="116679565"/>
              </p:ext>
            </p:extLst>
          </p:nvPr>
        </p:nvGraphicFramePr>
        <p:xfrm>
          <a:off x="1733831" y="759895"/>
          <a:ext cx="7730406" cy="582628"/>
        </p:xfrm>
        <a:graphic>
          <a:graphicData uri="http://schemas.openxmlformats.org/drawingml/2006/table">
            <a:tbl>
              <a:tblPr firstRow="1">
                <a:tableStyleId>{0E3FDE45-AF77-4B5C-9715-49D594BDF05E}</a:tableStyleId>
              </a:tblPr>
              <a:tblGrid>
                <a:gridCol w="4513023">
                  <a:extLst>
                    <a:ext uri="{9D8B030D-6E8A-4147-A177-3AD203B41FA5}">
                      <a16:colId xmlns:a16="http://schemas.microsoft.com/office/drawing/2014/main" val="467025447"/>
                    </a:ext>
                  </a:extLst>
                </a:gridCol>
                <a:gridCol w="2393650">
                  <a:extLst>
                    <a:ext uri="{9D8B030D-6E8A-4147-A177-3AD203B41FA5}">
                      <a16:colId xmlns:a16="http://schemas.microsoft.com/office/drawing/2014/main" val="1190092748"/>
                    </a:ext>
                  </a:extLst>
                </a:gridCol>
                <a:gridCol w="823733">
                  <a:extLst>
                    <a:ext uri="{9D8B030D-6E8A-4147-A177-3AD203B41FA5}">
                      <a16:colId xmlns:a16="http://schemas.microsoft.com/office/drawing/2014/main" val="4237689475"/>
                    </a:ext>
                  </a:extLst>
                </a:gridCol>
              </a:tblGrid>
              <a:tr h="399748">
                <a:tc>
                  <a:txBody>
                    <a:bodyPr/>
                    <a:lstStyle/>
                    <a:p>
                      <a:pPr algn="l" fontAlgn="b"/>
                      <a:r>
                        <a:rPr lang="en-US" sz="1100" b="1" u="none" strike="noStrike">
                          <a:effectLst/>
                          <a:latin typeface="Calibri" panose="020F0502020204030204" pitchFamily="34" charset="0"/>
                          <a:cs typeface="Calibri" panose="020F0502020204030204" pitchFamily="34" charset="0"/>
                        </a:rPr>
                        <a:t>Quality rule that is being violated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l" fontAlgn="b"/>
                      <a:r>
                        <a:rPr lang="en-US" sz="1100" b="1" u="none" strike="noStrike">
                          <a:effectLst/>
                          <a:latin typeface="Calibri" panose="020F0502020204030204" pitchFamily="34" charset="0"/>
                          <a:cs typeface="Calibri" panose="020F0502020204030204" pitchFamily="34" charset="0"/>
                        </a:rPr>
                        <a:t>Business criteria impacted</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tc>
                  <a:txBody>
                    <a:bodyPr/>
                    <a:lstStyle/>
                    <a:p>
                      <a:pPr algn="ctr" fontAlgn="b"/>
                      <a:r>
                        <a:rPr lang="en-US" sz="1100" b="1" u="none" strike="noStrike">
                          <a:effectLst/>
                          <a:latin typeface="Calibri" panose="020F0502020204030204" pitchFamily="34" charset="0"/>
                          <a:cs typeface="Calibri" panose="020F0502020204030204" pitchFamily="34" charset="0"/>
                        </a:rPr>
                        <a:t> No. of actions </a:t>
                      </a:r>
                      <a:endParaRPr lang="en-US" sz="1100" b="1" i="0" u="none" strike="noStrike">
                        <a:solidFill>
                          <a:srgbClr val="FFFFFF"/>
                        </a:solidFill>
                        <a:effectLst/>
                        <a:latin typeface="Calibri" panose="020F0502020204030204" pitchFamily="34" charset="0"/>
                        <a:cs typeface="Calibri" panose="020F0502020204030204" pitchFamily="34" charset="0"/>
                      </a:endParaRPr>
                    </a:p>
                  </a:txBody>
                  <a:tcPr marL="2105" marR="2105" marT="2105" marB="0" anchor="ctr">
                    <a:solidFill>
                      <a:schemeClr val="bg1">
                        <a:lumMod val="95000"/>
                      </a:schemeClr>
                    </a:solidFill>
                  </a:tcPr>
                </a:tc>
                <a:extLst>
                  <a:ext uri="{0D108BD9-81ED-4DB2-BD59-A6C34878D82A}">
                    <a16:rowId xmlns:a16="http://schemas.microsoft.com/office/drawing/2014/main" val="2379488304"/>
                  </a:ext>
                </a:extLst>
              </a:tr>
              <a:tr h="63870">
                <a:tc>
                  <a:txBody>
                    <a:bodyPr/>
                    <a:lstStyle/>
                    <a:p>
                      <a:pPr algn="l" fontAlgn="b"/>
                      <a:r>
                        <a:rPr lang="en-US" sz="1200" b="0" i="0" u="none" strike="noStrike">
                          <a:solidFill>
                            <a:srgbClr val="000000"/>
                          </a:solidFill>
                          <a:effectLst/>
                          <a:latin typeface="Calibri" panose="020F0502020204030204" pitchFamily="34" charset="0"/>
                        </a:rPr>
                        <a:t>Xxxxxxxxxxxxxxxxxxxxxxxxxxxxxxxxxxxxxxxxxxxxxxxxxxxxxxxxxxxxxxxxxx</a:t>
                      </a:r>
                    </a:p>
                  </a:txBody>
                  <a:tcPr marL="0" marR="0" marT="0" marB="0" anchor="ctr">
                    <a:solidFill>
                      <a:schemeClr val="bg1"/>
                    </a:solidFill>
                  </a:tcPr>
                </a:tc>
                <a:tc>
                  <a:txBody>
                    <a:bodyPr/>
                    <a:lstStyle/>
                    <a:p>
                      <a:pPr algn="l" fontAlgn="b"/>
                      <a:r>
                        <a:rPr lang="en-US" sz="1200" b="0" i="0" u="none" strike="noStrike" err="1">
                          <a:solidFill>
                            <a:srgbClr val="000000"/>
                          </a:solidFill>
                          <a:effectLst/>
                          <a:latin typeface="Calibri" panose="020F0502020204030204" pitchFamily="34" charset="0"/>
                        </a:rPr>
                        <a:t>xxxxxxxxxxxxxxxxx</a:t>
                      </a:r>
                      <a:endParaRPr lang="en-US" sz="1200" b="0" i="0" u="none" strike="noStrike">
                        <a:solidFill>
                          <a:srgbClr val="000000"/>
                        </a:solidFill>
                        <a:effectLst/>
                        <a:latin typeface="Calibri" panose="020F0502020204030204" pitchFamily="34" charset="0"/>
                      </a:endParaRPr>
                    </a:p>
                  </a:txBody>
                  <a:tcPr marL="0" marR="0" marT="0" marB="0" anchor="ctr">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XX</a:t>
                      </a:r>
                    </a:p>
                  </a:txBody>
                  <a:tcPr marL="0" marR="0" marT="0" marB="0" anchor="ctr">
                    <a:solidFill>
                      <a:schemeClr val="bg1"/>
                    </a:solidFill>
                  </a:tcPr>
                </a:tc>
                <a:extLst>
                  <a:ext uri="{0D108BD9-81ED-4DB2-BD59-A6C34878D82A}">
                    <a16:rowId xmlns:a16="http://schemas.microsoft.com/office/drawing/2014/main" val="3552882845"/>
                  </a:ext>
                </a:extLst>
              </a:tr>
            </a:tbl>
          </a:graphicData>
        </a:graphic>
      </p:graphicFrame>
      <p:sp>
        <p:nvSpPr>
          <p:cNvPr id="29" name="Rectangle 28">
            <a:extLst>
              <a:ext uri="{FF2B5EF4-FFF2-40B4-BE49-F238E27FC236}">
                <a16:creationId xmlns:a16="http://schemas.microsoft.com/office/drawing/2014/main" id="{8E41D7A5-31FA-4FDA-8298-F41E4C58F46E}"/>
              </a:ext>
            </a:extLst>
          </p:cNvPr>
          <p:cNvSpPr/>
          <p:nvPr/>
        </p:nvSpPr>
        <p:spPr>
          <a:xfrm>
            <a:off x="9598572" y="5126476"/>
            <a:ext cx="2202035" cy="995663"/>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Complete list of {app1_total_violations} items</a:t>
            </a: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90000"/>
              </a:lnSpc>
              <a:spcBef>
                <a:spcPts val="0"/>
              </a:spcBef>
              <a:spcAft>
                <a:spcPts val="1000"/>
              </a:spcAft>
              <a:buClrTx/>
              <a:buSzTx/>
              <a:buFontTx/>
              <a:buNone/>
              <a:tabLst/>
              <a:defRPr/>
            </a:pPr>
            <a:br>
              <a:rPr kumimoji="0" lang="en-US" sz="1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 click</a:t>
            </a:r>
            <a:br>
              <a:rPr kumimoji="0" lang="en-US" sz="9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32" name="ee4pHeader2">
            <a:extLst>
              <a:ext uri="{FF2B5EF4-FFF2-40B4-BE49-F238E27FC236}">
                <a16:creationId xmlns:a16="http://schemas.microsoft.com/office/drawing/2014/main" id="{F524C4A5-4F59-4964-8C05-7CDC5896A3FF}"/>
              </a:ext>
            </a:extLst>
          </p:cNvPr>
          <p:cNvSpPr txBox="1"/>
          <p:nvPr/>
        </p:nvSpPr>
        <p:spPr>
          <a:xfrm>
            <a:off x="9682953" y="757370"/>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DA110"/>
                </a:solidFill>
                <a:effectLst/>
                <a:uLnTx/>
                <a:uFillTx/>
                <a:latin typeface="Arial" panose="020B0604020202020204"/>
                <a:ea typeface="+mn-ea"/>
                <a:cs typeface="+mn-cs"/>
              </a:rPr>
              <a:t>Explanation</a:t>
            </a:r>
          </a:p>
        </p:txBody>
      </p:sp>
      <p:sp>
        <p:nvSpPr>
          <p:cNvPr id="33" name="TextBox 32">
            <a:extLst>
              <a:ext uri="{FF2B5EF4-FFF2-40B4-BE49-F238E27FC236}">
                <a16:creationId xmlns:a16="http://schemas.microsoft.com/office/drawing/2014/main" id="{54EE7332-2A7E-48ED-8314-A462538A8DBF}"/>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35" name="ee4pContent2">
            <a:extLst>
              <a:ext uri="{FF2B5EF4-FFF2-40B4-BE49-F238E27FC236}">
                <a16:creationId xmlns:a16="http://schemas.microsoft.com/office/drawing/2014/main" id="{5B086E77-BBF8-49B3-821F-D2ECEC874A98}"/>
              </a:ext>
            </a:extLst>
          </p:cNvPr>
          <p:cNvSpPr txBox="1"/>
          <p:nvPr/>
        </p:nvSpPr>
        <p:spPr>
          <a:xfrm>
            <a:off x="9464237" y="866383"/>
            <a:ext cx="2520000" cy="3713485"/>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aip_fix_now_vio_cnt}</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 items should be addressed ASAP.</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aip_high_vio_cnt} </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items to be addressed in near-term.</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a:solidFill>
                  <a:srgbClr val="293C47">
                    <a:lumMod val="100000"/>
                  </a:srgbClr>
                </a:solidFill>
                <a:latin typeface="Arial" panose="020B0604020202020204" pitchFamily="34" charset="0"/>
                <a:cs typeface="Arial" panose="020B0604020202020204" pitchFamily="34" charset="0"/>
              </a:rPr>
              <a:t>{app1_aip_medium_vio_cnt} items should be planned in mid-term for further improving application health.</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lang="en-US">
              <a:solidFill>
                <a:srgbClr val="293C47">
                  <a:lumMod val="100000"/>
                </a:srgbClr>
              </a:solidFill>
              <a:latin typeface="Arial" panose="020B0604020202020204" pitchFamily="34" charset="0"/>
              <a:cs typeface="Arial" panose="020B0604020202020204" pitchFamily="34" charset="0"/>
            </a:endParaRP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t>
            </a:r>
            <a:r>
              <a:rPr lang="en-US" sz="1200" kern="1200">
                <a:solidFill>
                  <a:schemeClr val="tx1">
                    <a:lumMod val="100000"/>
                  </a:schemeClr>
                </a:solidFill>
                <a:latin typeface="Arial" panose="020B0604020202020204" pitchFamily="34" charset="0"/>
                <a:cs typeface="Arial" panose="020B0604020202020204" pitchFamily="34" charset="0"/>
              </a:rPr>
              <a:t>aip_low_vio_cnt}</a:t>
            </a:r>
            <a:r>
              <a:rPr lang="en-US">
                <a:solidFill>
                  <a:srgbClr val="293C47">
                    <a:lumMod val="100000"/>
                  </a:srgbClr>
                </a:solidFill>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items should be planned in long-term.</a:t>
            </a:r>
          </a:p>
          <a:p>
            <a:pPr marL="323850" marR="0" lvl="1" indent="-215900" algn="l" defTabSz="914400" rtl="0" eaLnBrk="1" fontAlgn="auto" latinLnBrk="0" hangingPunct="1">
              <a:lnSpc>
                <a:spcPct val="100000"/>
              </a:lnSpc>
              <a:spcBef>
                <a:spcPts val="0"/>
              </a:spcBef>
              <a:spcAft>
                <a:spcPts val="0"/>
              </a:spcAft>
              <a:buClr>
                <a:srgbClr val="638DA5">
                  <a:lumMod val="100000"/>
                </a:srgbClr>
              </a:buClr>
              <a:buSzPct val="100000"/>
              <a:buFont typeface="Trebuchet MS" panose="020B0603020202020204" pitchFamily="34" charset="0"/>
              <a:buChar char="•"/>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EFAA801-1140-4F2A-9CFC-4B7B93CBF4D0}"/>
              </a:ext>
            </a:extLst>
          </p:cNvPr>
          <p:cNvSpPr txBox="1"/>
          <p:nvPr/>
        </p:nvSpPr>
        <p:spPr>
          <a:xfrm rot="20360764">
            <a:off x="3826907" y="1898697"/>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36" name="Picture 35" descr="A picture containing icon&#10;&#10;Description automatically generated">
            <a:extLst>
              <a:ext uri="{FF2B5EF4-FFF2-40B4-BE49-F238E27FC236}">
                <a16:creationId xmlns:a16="http://schemas.microsoft.com/office/drawing/2014/main" id="{7C35004F-76EE-43B4-84E9-7DE420F5A863}"/>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
        <p:nvSpPr>
          <p:cNvPr id="13" name="Rectangle 12">
            <a:extLst>
              <a:ext uri="{FF2B5EF4-FFF2-40B4-BE49-F238E27FC236}">
                <a16:creationId xmlns:a16="http://schemas.microsoft.com/office/drawing/2014/main" id="{89D289BE-CCAB-6B3D-3E65-C1985450E2E9}"/>
              </a:ext>
            </a:extLst>
          </p:cNvPr>
          <p:cNvSpPr/>
          <p:nvPr/>
        </p:nvSpPr>
        <p:spPr>
          <a:xfrm>
            <a:off x="-1" y="32957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endParaRPr>
          </a:p>
        </p:txBody>
      </p:sp>
    </p:spTree>
    <p:extLst>
      <p:ext uri="{BB962C8B-B14F-4D97-AF65-F5344CB8AC3E}">
        <p14:creationId xmlns:p14="http://schemas.microsoft.com/office/powerpoint/2010/main" val="1679119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C38B71BC-7824-483E-AF36-E7FDB817EE47}"/>
              </a:ext>
            </a:extLst>
          </p:cNvPr>
          <p:cNvSpPr/>
          <p:nvPr/>
        </p:nvSpPr>
        <p:spPr>
          <a:xfrm>
            <a:off x="5392144" y="5870371"/>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a:t>
            </a:r>
          </a:p>
        </p:txBody>
      </p:sp>
      <p:sp>
        <p:nvSpPr>
          <p:cNvPr id="78" name="Rectangle 77">
            <a:extLst>
              <a:ext uri="{FF2B5EF4-FFF2-40B4-BE49-F238E27FC236}">
                <a16:creationId xmlns:a16="http://schemas.microsoft.com/office/drawing/2014/main" id="{73D980FF-C639-444F-906B-650DBBB875F0}"/>
              </a:ext>
            </a:extLst>
          </p:cNvPr>
          <p:cNvSpPr/>
          <p:nvPr/>
        </p:nvSpPr>
        <p:spPr>
          <a:xfrm>
            <a:off x="5485718" y="3704729"/>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a:t>
            </a:r>
          </a:p>
        </p:txBody>
      </p:sp>
      <p:sp>
        <p:nvSpPr>
          <p:cNvPr id="77" name="Rectangle 76">
            <a:extLst>
              <a:ext uri="{FF2B5EF4-FFF2-40B4-BE49-F238E27FC236}">
                <a16:creationId xmlns:a16="http://schemas.microsoft.com/office/drawing/2014/main" id="{E5C77AFD-B2A5-4B93-A168-D36A685DADCF}"/>
              </a:ext>
            </a:extLst>
          </p:cNvPr>
          <p:cNvSpPr/>
          <p:nvPr/>
        </p:nvSpPr>
        <p:spPr>
          <a:xfrm>
            <a:off x="5525460" y="2152693"/>
            <a:ext cx="1568139" cy="20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Day-rate of ${</a:t>
            </a:r>
            <a:r>
              <a:rPr kumimoji="0" lang="en-US" sz="1000" b="0" i="0" u="none" strike="noStrike" kern="1200" cap="none" spc="0" normalizeH="0" baseline="0" noProof="0" err="1">
                <a:ln>
                  <a:noFill/>
                </a:ln>
                <a:solidFill>
                  <a:prstClr val="white">
                    <a:lumMod val="75000"/>
                  </a:prstClr>
                </a:solidFill>
                <a:effectLst/>
                <a:uLnTx/>
                <a:uFillTx/>
                <a:latin typeface="Trebuchet MS"/>
                <a:ea typeface="+mn-ea"/>
                <a:cs typeface="+mn-cs"/>
              </a:rPr>
              <a:t>daily_rate</a:t>
            </a:r>
            <a:r>
              <a:rPr kumimoji="0" lang="en-US" sz="1000" b="0" i="0" u="none" strike="noStrike" kern="1200" cap="none" spc="0" normalizeH="0" baseline="0" noProof="0">
                <a:ln>
                  <a:noFill/>
                </a:ln>
                <a:solidFill>
                  <a:prstClr val="white">
                    <a:lumMod val="75000"/>
                  </a:prstClr>
                </a:solidFill>
                <a:effectLst/>
                <a:uLnTx/>
                <a:uFillTx/>
                <a:latin typeface="Trebuchet MS"/>
                <a:ea typeface="+mn-ea"/>
                <a:cs typeface="+mn-cs"/>
              </a:rPr>
              <a:t>}</a:t>
            </a:r>
          </a:p>
        </p:txBody>
      </p:sp>
      <p:cxnSp>
        <p:nvCxnSpPr>
          <p:cNvPr id="3" name="Straight Connector 2">
            <a:extLst>
              <a:ext uri="{FF2B5EF4-FFF2-40B4-BE49-F238E27FC236}">
                <a16:creationId xmlns:a16="http://schemas.microsoft.com/office/drawing/2014/main" id="{9985C2B8-0B20-4B71-8187-65B65611CF32}"/>
              </a:ext>
            </a:extLst>
          </p:cNvPr>
          <p:cNvCxnSpPr>
            <a:cxnSpLocks/>
          </p:cNvCxnSpPr>
          <p:nvPr/>
        </p:nvCxnSpPr>
        <p:spPr>
          <a:xfrm flipH="1" flipV="1">
            <a:off x="337992" y="988363"/>
            <a:ext cx="21123" cy="5271275"/>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2B59EC2-EC28-49F8-92E4-7F7FB3ED5EEF}"/>
              </a:ext>
            </a:extLst>
          </p:cNvPr>
          <p:cNvCxnSpPr>
            <a:cxnSpLocks/>
          </p:cNvCxnSpPr>
          <p:nvPr/>
        </p:nvCxnSpPr>
        <p:spPr>
          <a:xfrm>
            <a:off x="359116" y="6269911"/>
            <a:ext cx="3883021" cy="0"/>
          </a:xfrm>
          <a:prstGeom prst="line">
            <a:avLst/>
          </a:prstGeom>
          <a:ln w="22225" cap="rnd">
            <a:solidFill>
              <a:schemeClr val="tx1">
                <a:lumMod val="60000"/>
                <a:lumOff val="40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E66436-DB4D-4791-9E96-B81047A4130D}"/>
              </a:ext>
            </a:extLst>
          </p:cNvPr>
          <p:cNvSpPr/>
          <p:nvPr/>
        </p:nvSpPr>
        <p:spPr>
          <a:xfrm>
            <a:off x="1880138" y="5979959"/>
            <a:ext cx="2462683" cy="289952"/>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Complexity of implementation</a:t>
            </a:r>
          </a:p>
        </p:txBody>
      </p:sp>
      <p:sp>
        <p:nvSpPr>
          <p:cNvPr id="6" name="Rectangle 5">
            <a:extLst>
              <a:ext uri="{FF2B5EF4-FFF2-40B4-BE49-F238E27FC236}">
                <a16:creationId xmlns:a16="http://schemas.microsoft.com/office/drawing/2014/main" id="{FC9BC629-4DF6-4F39-A1B9-094D9920C1B0}"/>
              </a:ext>
            </a:extLst>
          </p:cNvPr>
          <p:cNvSpPr/>
          <p:nvPr/>
        </p:nvSpPr>
        <p:spPr>
          <a:xfrm rot="16200000">
            <a:off x="-262505" y="1479764"/>
            <a:ext cx="1490946" cy="289951"/>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200" b="0" i="0" u="none" strike="noStrike" kern="0" cap="none" spc="0" normalizeH="0" baseline="0" noProof="0">
                <a:ln>
                  <a:noFill/>
                </a:ln>
                <a:solidFill>
                  <a:srgbClr val="575757"/>
                </a:solidFill>
                <a:effectLst/>
                <a:uLnTx/>
                <a:uFillTx/>
                <a:latin typeface="Trebuchet MS"/>
                <a:ea typeface="Calibri" panose="020F0502020204030204" pitchFamily="34" charset="0"/>
                <a:cs typeface="Times New Roman" panose="02020603050405020304" pitchFamily="18" charset="0"/>
              </a:rPr>
              <a:t>Impact of quality</a:t>
            </a:r>
          </a:p>
        </p:txBody>
      </p:sp>
      <p:sp>
        <p:nvSpPr>
          <p:cNvPr id="54" name="TextBox 3">
            <a:extLst>
              <a:ext uri="{FF2B5EF4-FFF2-40B4-BE49-F238E27FC236}">
                <a16:creationId xmlns:a16="http://schemas.microsoft.com/office/drawing/2014/main" id="{382E3EF3-9DE4-4334-B0A5-D3AEC511FC55}"/>
              </a:ext>
            </a:extLst>
          </p:cNvPr>
          <p:cNvSpPr txBox="1"/>
          <p:nvPr/>
        </p:nvSpPr>
        <p:spPr>
          <a:xfrm>
            <a:off x="5116956" y="2758589"/>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Near-term plan</a:t>
            </a:r>
          </a:p>
        </p:txBody>
      </p:sp>
      <p:cxnSp>
        <p:nvCxnSpPr>
          <p:cNvPr id="55" name="Connector: Elbow 23">
            <a:extLst>
              <a:ext uri="{FF2B5EF4-FFF2-40B4-BE49-F238E27FC236}">
                <a16:creationId xmlns:a16="http://schemas.microsoft.com/office/drawing/2014/main" id="{78BF7FC8-A409-4472-B8C7-8FA772500AEF}"/>
              </a:ext>
            </a:extLst>
          </p:cNvPr>
          <p:cNvCxnSpPr>
            <a:cxnSpLocks/>
            <a:endCxn id="54" idx="0"/>
          </p:cNvCxnSpPr>
          <p:nvPr/>
        </p:nvCxnSpPr>
        <p:spPr>
          <a:xfrm rot="5400000" flipH="1" flipV="1">
            <a:off x="3902378" y="764987"/>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F101B9F-3D7B-48CD-A21D-8F86B53D3240}"/>
              </a:ext>
            </a:extLst>
          </p:cNvPr>
          <p:cNvSpPr/>
          <p:nvPr/>
        </p:nvSpPr>
        <p:spPr>
          <a:xfrm>
            <a:off x="1294162" y="3111851"/>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Near-term plan</a:t>
            </a:r>
          </a:p>
        </p:txBody>
      </p:sp>
      <p:sp>
        <p:nvSpPr>
          <p:cNvPr id="63" name="TextBox 12">
            <a:extLst>
              <a:ext uri="{FF2B5EF4-FFF2-40B4-BE49-F238E27FC236}">
                <a16:creationId xmlns:a16="http://schemas.microsoft.com/office/drawing/2014/main" id="{E3C34EF6-745B-474C-8B5D-FB2068195DBF}"/>
              </a:ext>
            </a:extLst>
          </p:cNvPr>
          <p:cNvSpPr txBox="1"/>
          <p:nvPr/>
        </p:nvSpPr>
        <p:spPr>
          <a:xfrm>
            <a:off x="4849365" y="5088995"/>
            <a:ext cx="2305667" cy="276999"/>
          </a:xfrm>
          <a:prstGeom prst="rect">
            <a:avLst/>
          </a:prstGeom>
        </p:spPr>
        <p:txBody>
          <a:bodyPr vert="horz" wrap="square" lIns="0" tIns="0" rIns="0" bIns="0" rtlCol="0">
            <a:spAutoFit/>
          </a:bodyPr>
          <a:lstStyle>
            <a:defPPr>
              <a:defRPr lang="en-US"/>
            </a:defPPr>
            <a:lvl1pPr marL="1587" fontAlgn="base">
              <a:spcBef>
                <a:spcPts val="300"/>
              </a:spcBef>
              <a:spcAft>
                <a:spcPts val="400"/>
              </a:spcAft>
              <a:buClr>
                <a:srgbClr val="000000">
                  <a:lumMod val="65000"/>
                  <a:lumOff val="35000"/>
                </a:srgbClr>
              </a:buClr>
              <a:buSzPct val="95000"/>
              <a:defRPr b="1">
                <a:solidFill>
                  <a:srgbClr val="29BA74"/>
                </a:solidFill>
                <a:latin typeface="+mj-lt"/>
                <a:cs typeface="Arial" pitchFamily="34" charset="0"/>
              </a:defRPr>
            </a:lvl1p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Mid-term plan</a:t>
            </a:r>
          </a:p>
        </p:txBody>
      </p:sp>
      <p:cxnSp>
        <p:nvCxnSpPr>
          <p:cNvPr id="64" name="Connector: Elbow 24">
            <a:extLst>
              <a:ext uri="{FF2B5EF4-FFF2-40B4-BE49-F238E27FC236}">
                <a16:creationId xmlns:a16="http://schemas.microsoft.com/office/drawing/2014/main" id="{93A8F2DA-4356-4285-A979-9AD6B7C7AB3B}"/>
              </a:ext>
            </a:extLst>
          </p:cNvPr>
          <p:cNvCxnSpPr>
            <a:cxnSpLocks/>
            <a:endCxn id="63" idx="0"/>
          </p:cNvCxnSpPr>
          <p:nvPr/>
        </p:nvCxnSpPr>
        <p:spPr>
          <a:xfrm>
            <a:off x="4782089" y="4737521"/>
            <a:ext cx="1220110" cy="351474"/>
          </a:xfrm>
          <a:prstGeom prst="bentConnector2">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B63710-B09D-42D6-9780-31F2F82C4A62}"/>
              </a:ext>
            </a:extLst>
          </p:cNvPr>
          <p:cNvSpPr/>
          <p:nvPr/>
        </p:nvSpPr>
        <p:spPr>
          <a:xfrm>
            <a:off x="3790330" y="4460843"/>
            <a:ext cx="1145112" cy="553357"/>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Mid-term</a:t>
            </a:r>
            <a:b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br>
            <a:r>
              <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rPr>
              <a:t>plan</a:t>
            </a:r>
          </a:p>
        </p:txBody>
      </p:sp>
      <p:sp>
        <p:nvSpPr>
          <p:cNvPr id="89" name="Oval 57">
            <a:extLst>
              <a:ext uri="{FF2B5EF4-FFF2-40B4-BE49-F238E27FC236}">
                <a16:creationId xmlns:a16="http://schemas.microsoft.com/office/drawing/2014/main" id="{EFBB26ED-0939-46D0-8E85-B35363A37D48}"/>
              </a:ext>
            </a:extLst>
          </p:cNvPr>
          <p:cNvSpPr/>
          <p:nvPr/>
        </p:nvSpPr>
        <p:spPr>
          <a:xfrm rot="18138728">
            <a:off x="948267" y="376499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0" name="Oval 49">
            <a:extLst>
              <a:ext uri="{FF2B5EF4-FFF2-40B4-BE49-F238E27FC236}">
                <a16:creationId xmlns:a16="http://schemas.microsoft.com/office/drawing/2014/main" id="{245949D3-21B2-4235-BF18-2FBE1CA5911C}"/>
              </a:ext>
            </a:extLst>
          </p:cNvPr>
          <p:cNvSpPr/>
          <p:nvPr/>
        </p:nvSpPr>
        <p:spPr>
          <a:xfrm>
            <a:off x="1394094" y="434073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1" name="Oval 50">
            <a:extLst>
              <a:ext uri="{FF2B5EF4-FFF2-40B4-BE49-F238E27FC236}">
                <a16:creationId xmlns:a16="http://schemas.microsoft.com/office/drawing/2014/main" id="{8BD14282-2638-4C02-B9D6-5206B9A908F7}"/>
              </a:ext>
            </a:extLst>
          </p:cNvPr>
          <p:cNvSpPr/>
          <p:nvPr/>
        </p:nvSpPr>
        <p:spPr>
          <a:xfrm>
            <a:off x="1137222" y="41396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2" name="Oval 51">
            <a:extLst>
              <a:ext uri="{FF2B5EF4-FFF2-40B4-BE49-F238E27FC236}">
                <a16:creationId xmlns:a16="http://schemas.microsoft.com/office/drawing/2014/main" id="{372BDE4B-1472-4450-B9DC-787BF413CD69}"/>
              </a:ext>
            </a:extLst>
          </p:cNvPr>
          <p:cNvSpPr/>
          <p:nvPr/>
        </p:nvSpPr>
        <p:spPr>
          <a:xfrm>
            <a:off x="1514862" y="371135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3" name="Oval 43">
            <a:extLst>
              <a:ext uri="{FF2B5EF4-FFF2-40B4-BE49-F238E27FC236}">
                <a16:creationId xmlns:a16="http://schemas.microsoft.com/office/drawing/2014/main" id="{6980ABCF-06D9-428B-981E-8F80623EEE90}"/>
              </a:ext>
            </a:extLst>
          </p:cNvPr>
          <p:cNvSpPr/>
          <p:nvPr/>
        </p:nvSpPr>
        <p:spPr>
          <a:xfrm>
            <a:off x="2575921" y="442952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4" name="Oval 44">
            <a:extLst>
              <a:ext uri="{FF2B5EF4-FFF2-40B4-BE49-F238E27FC236}">
                <a16:creationId xmlns:a16="http://schemas.microsoft.com/office/drawing/2014/main" id="{15E964DD-C9A7-4DD0-9F8F-279E4CC36221}"/>
              </a:ext>
            </a:extLst>
          </p:cNvPr>
          <p:cNvSpPr/>
          <p:nvPr/>
        </p:nvSpPr>
        <p:spPr>
          <a:xfrm>
            <a:off x="3033350" y="426776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5" name="Oval 45">
            <a:extLst>
              <a:ext uri="{FF2B5EF4-FFF2-40B4-BE49-F238E27FC236}">
                <a16:creationId xmlns:a16="http://schemas.microsoft.com/office/drawing/2014/main" id="{2D771999-2DA0-4FC5-9F35-7958233C64CB}"/>
              </a:ext>
            </a:extLst>
          </p:cNvPr>
          <p:cNvSpPr/>
          <p:nvPr/>
        </p:nvSpPr>
        <p:spPr>
          <a:xfrm>
            <a:off x="2909933" y="4665498"/>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6" name="Oval 46">
            <a:extLst>
              <a:ext uri="{FF2B5EF4-FFF2-40B4-BE49-F238E27FC236}">
                <a16:creationId xmlns:a16="http://schemas.microsoft.com/office/drawing/2014/main" id="{21BCB559-8509-4B39-BECD-E8AE25871EB8}"/>
              </a:ext>
            </a:extLst>
          </p:cNvPr>
          <p:cNvSpPr/>
          <p:nvPr/>
        </p:nvSpPr>
        <p:spPr>
          <a:xfrm>
            <a:off x="2806562" y="4031584"/>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7" name="Oval 47">
            <a:extLst>
              <a:ext uri="{FF2B5EF4-FFF2-40B4-BE49-F238E27FC236}">
                <a16:creationId xmlns:a16="http://schemas.microsoft.com/office/drawing/2014/main" id="{889428A6-3694-4FFE-BFC1-EC8083CBE58E}"/>
              </a:ext>
            </a:extLst>
          </p:cNvPr>
          <p:cNvSpPr/>
          <p:nvPr/>
        </p:nvSpPr>
        <p:spPr>
          <a:xfrm>
            <a:off x="3563542" y="412761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8" name="Oval 41">
            <a:extLst>
              <a:ext uri="{FF2B5EF4-FFF2-40B4-BE49-F238E27FC236}">
                <a16:creationId xmlns:a16="http://schemas.microsoft.com/office/drawing/2014/main" id="{1DE9C8B6-F225-48AE-A550-E0AAF6D3AF06}"/>
              </a:ext>
            </a:extLst>
          </p:cNvPr>
          <p:cNvSpPr/>
          <p:nvPr/>
        </p:nvSpPr>
        <p:spPr>
          <a:xfrm>
            <a:off x="3293517" y="416406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9" name="Oval 34">
            <a:extLst>
              <a:ext uri="{FF2B5EF4-FFF2-40B4-BE49-F238E27FC236}">
                <a16:creationId xmlns:a16="http://schemas.microsoft.com/office/drawing/2014/main" id="{BAE7FA61-F5E4-49FF-9358-04B2EDC5F57C}"/>
              </a:ext>
            </a:extLst>
          </p:cNvPr>
          <p:cNvSpPr/>
          <p:nvPr/>
        </p:nvSpPr>
        <p:spPr>
          <a:xfrm>
            <a:off x="2261506"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0" name="Oval 35">
            <a:extLst>
              <a:ext uri="{FF2B5EF4-FFF2-40B4-BE49-F238E27FC236}">
                <a16:creationId xmlns:a16="http://schemas.microsoft.com/office/drawing/2014/main" id="{50A9477D-7E33-4E30-910C-22C9B3D8FA1E}"/>
              </a:ext>
            </a:extLst>
          </p:cNvPr>
          <p:cNvSpPr/>
          <p:nvPr/>
        </p:nvSpPr>
        <p:spPr>
          <a:xfrm>
            <a:off x="2575921" y="496242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1" name="Oval 36">
            <a:extLst>
              <a:ext uri="{FF2B5EF4-FFF2-40B4-BE49-F238E27FC236}">
                <a16:creationId xmlns:a16="http://schemas.microsoft.com/office/drawing/2014/main" id="{189ED03B-7CF8-48F0-8924-C45A69B97A74}"/>
              </a:ext>
            </a:extLst>
          </p:cNvPr>
          <p:cNvSpPr/>
          <p:nvPr/>
        </p:nvSpPr>
        <p:spPr>
          <a:xfrm>
            <a:off x="2300735" y="4632045"/>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2" name="Oval 37">
            <a:extLst>
              <a:ext uri="{FF2B5EF4-FFF2-40B4-BE49-F238E27FC236}">
                <a16:creationId xmlns:a16="http://schemas.microsoft.com/office/drawing/2014/main" id="{3B2288AB-7E63-4D45-BE4D-F17D45CFA0E4}"/>
              </a:ext>
            </a:extLst>
          </p:cNvPr>
          <p:cNvSpPr/>
          <p:nvPr/>
        </p:nvSpPr>
        <p:spPr>
          <a:xfrm>
            <a:off x="3653235" y="352606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3" name="Oval 38">
            <a:extLst>
              <a:ext uri="{FF2B5EF4-FFF2-40B4-BE49-F238E27FC236}">
                <a16:creationId xmlns:a16="http://schemas.microsoft.com/office/drawing/2014/main" id="{C9152899-7E2C-4A43-8D7E-CE1D3E3748FC}"/>
              </a:ext>
            </a:extLst>
          </p:cNvPr>
          <p:cNvSpPr/>
          <p:nvPr/>
        </p:nvSpPr>
        <p:spPr>
          <a:xfrm>
            <a:off x="3230283" y="3627497"/>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4" name="Oval 39">
            <a:extLst>
              <a:ext uri="{FF2B5EF4-FFF2-40B4-BE49-F238E27FC236}">
                <a16:creationId xmlns:a16="http://schemas.microsoft.com/office/drawing/2014/main" id="{87D0B051-C4AE-4391-9969-1F9A31293F62}"/>
              </a:ext>
            </a:extLst>
          </p:cNvPr>
          <p:cNvSpPr/>
          <p:nvPr/>
        </p:nvSpPr>
        <p:spPr>
          <a:xfrm>
            <a:off x="3513868" y="376022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Oval 31">
            <a:extLst>
              <a:ext uri="{FF2B5EF4-FFF2-40B4-BE49-F238E27FC236}">
                <a16:creationId xmlns:a16="http://schemas.microsoft.com/office/drawing/2014/main" id="{B7EE0C04-1539-4D60-AF1F-53D29BDB4E81}"/>
              </a:ext>
            </a:extLst>
          </p:cNvPr>
          <p:cNvSpPr/>
          <p:nvPr/>
        </p:nvSpPr>
        <p:spPr>
          <a:xfrm>
            <a:off x="1608366" y="4069893"/>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6" name="Oval 32">
            <a:extLst>
              <a:ext uri="{FF2B5EF4-FFF2-40B4-BE49-F238E27FC236}">
                <a16:creationId xmlns:a16="http://schemas.microsoft.com/office/drawing/2014/main" id="{B9E0E69E-EA8B-4A8D-96AA-0697847DE35F}"/>
              </a:ext>
            </a:extLst>
          </p:cNvPr>
          <p:cNvSpPr/>
          <p:nvPr/>
        </p:nvSpPr>
        <p:spPr>
          <a:xfrm>
            <a:off x="1357605" y="3955710"/>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07" name="Straight Connector 25">
            <a:extLst>
              <a:ext uri="{FF2B5EF4-FFF2-40B4-BE49-F238E27FC236}">
                <a16:creationId xmlns:a16="http://schemas.microsoft.com/office/drawing/2014/main" id="{8BF2A08F-4DC4-44F6-99B8-45BA7DCF12E3}"/>
              </a:ext>
            </a:extLst>
          </p:cNvPr>
          <p:cNvCxnSpPr>
            <a:cxnSpLocks/>
            <a:stCxn id="90" idx="4"/>
            <a:endCxn id="113" idx="0"/>
          </p:cNvCxnSpPr>
          <p:nvPr/>
        </p:nvCxnSpPr>
        <p:spPr>
          <a:xfrm flipH="1">
            <a:off x="1495768" y="4569337"/>
            <a:ext cx="11720" cy="447331"/>
          </a:xfrm>
          <a:prstGeom prst="line">
            <a:avLst/>
          </a:prstGeom>
          <a:noFill/>
          <a:ln w="6350" cap="flat" cmpd="sng" algn="ctr">
            <a:solidFill>
              <a:srgbClr val="000000">
                <a:lumMod val="65000"/>
                <a:lumOff val="35000"/>
              </a:srgbClr>
            </a:solidFill>
            <a:prstDash val="solid"/>
            <a:miter lim="800000"/>
          </a:ln>
          <a:effectLst/>
        </p:spPr>
      </p:cxnSp>
      <p:sp>
        <p:nvSpPr>
          <p:cNvPr id="108" name="Rectangle 107">
            <a:extLst>
              <a:ext uri="{FF2B5EF4-FFF2-40B4-BE49-F238E27FC236}">
                <a16:creationId xmlns:a16="http://schemas.microsoft.com/office/drawing/2014/main" id="{7759395D-D572-4C00-9762-66E35CA4A582}"/>
              </a:ext>
            </a:extLst>
          </p:cNvPr>
          <p:cNvSpPr/>
          <p:nvPr/>
        </p:nvSpPr>
        <p:spPr>
          <a:xfrm>
            <a:off x="2832949" y="5211660"/>
            <a:ext cx="120840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3:</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err="1">
                <a:solidFill>
                  <a:srgbClr val="000000"/>
                </a:solidFill>
                <a:effectLst/>
                <a:latin typeface="+mj-lt"/>
              </a:rPr>
              <a:t>xxxxxxxxxxxxxxx</a:t>
            </a:r>
            <a:endParaRPr kumimoji="0" lang="en-US" sz="900" b="0" i="0" u="none" strike="noStrike" kern="0" cap="none" spc="0" normalizeH="0" baseline="0" noProof="0">
              <a:ln>
                <a:noFill/>
              </a:ln>
              <a:solidFill>
                <a:srgbClr val="293C47"/>
              </a:solidFill>
              <a:effectLst/>
              <a:uLnTx/>
              <a:uFillTx/>
              <a:latin typeface="+mj-lt"/>
              <a:ea typeface="+mn-ea"/>
              <a:cs typeface="+mn-cs"/>
            </a:endParaRPr>
          </a:p>
        </p:txBody>
      </p:sp>
      <p:cxnSp>
        <p:nvCxnSpPr>
          <p:cNvPr id="109" name="Straight Connector 27">
            <a:extLst>
              <a:ext uri="{FF2B5EF4-FFF2-40B4-BE49-F238E27FC236}">
                <a16:creationId xmlns:a16="http://schemas.microsoft.com/office/drawing/2014/main" id="{3BB5C6DF-DFD8-41A7-883E-BB4D8CE39CE5}"/>
              </a:ext>
            </a:extLst>
          </p:cNvPr>
          <p:cNvCxnSpPr>
            <a:cxnSpLocks/>
            <a:stCxn id="95" idx="5"/>
            <a:endCxn id="108" idx="0"/>
          </p:cNvCxnSpPr>
          <p:nvPr/>
        </p:nvCxnSpPr>
        <p:spPr>
          <a:xfrm>
            <a:off x="3103509" y="4860620"/>
            <a:ext cx="333642" cy="351040"/>
          </a:xfrm>
          <a:prstGeom prst="line">
            <a:avLst/>
          </a:prstGeom>
          <a:noFill/>
          <a:ln w="6350" cap="flat" cmpd="sng" algn="ctr">
            <a:solidFill>
              <a:srgbClr val="000000">
                <a:lumMod val="65000"/>
                <a:lumOff val="35000"/>
              </a:srgbClr>
            </a:solidFill>
            <a:prstDash val="solid"/>
            <a:miter lim="800000"/>
          </a:ln>
          <a:effectLst/>
        </p:spPr>
      </p:cxnSp>
      <p:sp>
        <p:nvSpPr>
          <p:cNvPr id="110" name="Rectangle 109">
            <a:extLst>
              <a:ext uri="{FF2B5EF4-FFF2-40B4-BE49-F238E27FC236}">
                <a16:creationId xmlns:a16="http://schemas.microsoft.com/office/drawing/2014/main" id="{5C8FF0E0-1C4A-43D5-A519-7A43EF795C5D}"/>
              </a:ext>
            </a:extLst>
          </p:cNvPr>
          <p:cNvSpPr/>
          <p:nvPr/>
        </p:nvSpPr>
        <p:spPr>
          <a:xfrm>
            <a:off x="3103509" y="2795657"/>
            <a:ext cx="1358656"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4:</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err="1">
                <a:solidFill>
                  <a:srgbClr val="000000"/>
                </a:solidFill>
                <a:effectLst/>
                <a:latin typeface="+mj-lt"/>
              </a:rPr>
              <a:t>xxxxxxxxxxxxx</a:t>
            </a:r>
            <a:endParaRPr kumimoji="0" lang="en-US" sz="900" b="0" i="0" u="none" strike="noStrike" kern="0" cap="none" spc="0" normalizeH="0" baseline="0" noProof="0">
              <a:ln>
                <a:noFill/>
              </a:ln>
              <a:solidFill>
                <a:srgbClr val="293C47"/>
              </a:solidFill>
              <a:effectLst/>
              <a:uLnTx/>
              <a:uFillTx/>
              <a:latin typeface="+mj-lt"/>
              <a:ea typeface="+mn-ea"/>
              <a:cs typeface="+mn-cs"/>
            </a:endParaRPr>
          </a:p>
        </p:txBody>
      </p:sp>
      <p:cxnSp>
        <p:nvCxnSpPr>
          <p:cNvPr id="111" name="Straight Connector 27">
            <a:extLst>
              <a:ext uri="{FF2B5EF4-FFF2-40B4-BE49-F238E27FC236}">
                <a16:creationId xmlns:a16="http://schemas.microsoft.com/office/drawing/2014/main" id="{C7CA53B3-74E0-47AB-99C8-BB50399D6256}"/>
              </a:ext>
            </a:extLst>
          </p:cNvPr>
          <p:cNvCxnSpPr>
            <a:cxnSpLocks/>
            <a:stCxn id="102" idx="0"/>
            <a:endCxn id="110" idx="2"/>
          </p:cNvCxnSpPr>
          <p:nvPr/>
        </p:nvCxnSpPr>
        <p:spPr>
          <a:xfrm flipV="1">
            <a:off x="3766629" y="3180378"/>
            <a:ext cx="16208" cy="345682"/>
          </a:xfrm>
          <a:prstGeom prst="line">
            <a:avLst/>
          </a:prstGeom>
          <a:noFill/>
          <a:ln w="6350" cap="flat" cmpd="sng" algn="ctr">
            <a:solidFill>
              <a:srgbClr val="000000">
                <a:lumMod val="65000"/>
                <a:lumOff val="35000"/>
              </a:srgbClr>
            </a:solidFill>
            <a:prstDash val="solid"/>
            <a:miter lim="800000"/>
          </a:ln>
          <a:effectLst/>
        </p:spPr>
      </p:cxnSp>
      <p:sp>
        <p:nvSpPr>
          <p:cNvPr id="112" name="Oval 59">
            <a:extLst>
              <a:ext uri="{FF2B5EF4-FFF2-40B4-BE49-F238E27FC236}">
                <a16:creationId xmlns:a16="http://schemas.microsoft.com/office/drawing/2014/main" id="{25F9A73D-D923-4496-9B77-CC3F5B92C238}"/>
              </a:ext>
            </a:extLst>
          </p:cNvPr>
          <p:cNvSpPr/>
          <p:nvPr/>
        </p:nvSpPr>
        <p:spPr>
          <a:xfrm rot="19099218">
            <a:off x="1908898" y="3780288"/>
            <a:ext cx="2411808" cy="1155603"/>
          </a:xfrm>
          <a:prstGeom prst="ellipse">
            <a:avLst/>
          </a:prstGeom>
          <a:noFill/>
          <a:ln w="10795" cap="flat" cmpd="sng" algn="ctr">
            <a:solidFill>
              <a:srgbClr val="295E7E"/>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13" name="Rectangle 112">
            <a:extLst>
              <a:ext uri="{FF2B5EF4-FFF2-40B4-BE49-F238E27FC236}">
                <a16:creationId xmlns:a16="http://schemas.microsoft.com/office/drawing/2014/main" id="{C93857F5-5F4F-46DC-B20B-0A12A5E14D2F}"/>
              </a:ext>
            </a:extLst>
          </p:cNvPr>
          <p:cNvSpPr/>
          <p:nvPr/>
        </p:nvSpPr>
        <p:spPr>
          <a:xfrm>
            <a:off x="724430" y="5016668"/>
            <a:ext cx="1542675"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120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2:</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err="1">
                <a:solidFill>
                  <a:srgbClr val="000000"/>
                </a:solidFill>
                <a:effectLst/>
                <a:latin typeface="+mj-lt"/>
              </a:rPr>
              <a:t>xxxxxxxxxxxxx</a:t>
            </a:r>
            <a:endParaRPr kumimoji="0" lang="en-US" sz="900" b="0" i="0" u="none" strike="noStrike" kern="1200" cap="none" spc="0" normalizeH="0" baseline="0" noProof="0">
              <a:ln>
                <a:noFill/>
              </a:ln>
              <a:solidFill>
                <a:srgbClr val="293C47">
                  <a:lumMod val="100000"/>
                </a:srgbClr>
              </a:solidFill>
              <a:effectLst/>
              <a:uLnTx/>
              <a:uFillTx/>
              <a:latin typeface="+mj-lt"/>
              <a:ea typeface="Calibri" panose="020F0502020204030204" pitchFamily="34" charset="0"/>
              <a:cs typeface="Times New Roman" panose="02020603050405020304" pitchFamily="18" charset="0"/>
            </a:endParaRPr>
          </a:p>
        </p:txBody>
      </p:sp>
      <p:grpSp>
        <p:nvGrpSpPr>
          <p:cNvPr id="122" name="Group 10">
            <a:extLst>
              <a:ext uri="{FF2B5EF4-FFF2-40B4-BE49-F238E27FC236}">
                <a16:creationId xmlns:a16="http://schemas.microsoft.com/office/drawing/2014/main" id="{C4C9B3FA-1725-4EA4-AB39-3194D3FB13FE}"/>
              </a:ext>
            </a:extLst>
          </p:cNvPr>
          <p:cNvGrpSpPr/>
          <p:nvPr/>
        </p:nvGrpSpPr>
        <p:grpSpPr>
          <a:xfrm>
            <a:off x="8127152" y="3001006"/>
            <a:ext cx="303432" cy="864367"/>
            <a:chOff x="7995452" y="2261298"/>
            <a:chExt cx="180804" cy="797312"/>
          </a:xfrm>
        </p:grpSpPr>
        <p:cxnSp>
          <p:nvCxnSpPr>
            <p:cNvPr id="123" name="Straight Connector 91">
              <a:extLst>
                <a:ext uri="{FF2B5EF4-FFF2-40B4-BE49-F238E27FC236}">
                  <a16:creationId xmlns:a16="http://schemas.microsoft.com/office/drawing/2014/main" id="{A1732E6F-57C3-4F42-B350-EAB5F92A5DD5}"/>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4" name="Parallelogram 9">
              <a:extLst>
                <a:ext uri="{FF2B5EF4-FFF2-40B4-BE49-F238E27FC236}">
                  <a16:creationId xmlns:a16="http://schemas.microsoft.com/office/drawing/2014/main" id="{B074AF8A-C70C-4D97-B043-2AAF6B1364F3}"/>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125" name="Table 52">
            <a:extLst>
              <a:ext uri="{FF2B5EF4-FFF2-40B4-BE49-F238E27FC236}">
                <a16:creationId xmlns:a16="http://schemas.microsoft.com/office/drawing/2014/main" id="{5F704587-EA2D-4BE0-A962-0299EC03B7C6}"/>
              </a:ext>
            </a:extLst>
          </p:cNvPr>
          <p:cNvGraphicFramePr>
            <a:graphicFrameLocks noGrp="1"/>
          </p:cNvGraphicFramePr>
          <p:nvPr/>
        </p:nvGraphicFramePr>
        <p:xfrm>
          <a:off x="8430586" y="2567158"/>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aphicFrame>
        <p:nvGraphicFramePr>
          <p:cNvPr id="126" name="Table 54">
            <a:extLst>
              <a:ext uri="{FF2B5EF4-FFF2-40B4-BE49-F238E27FC236}">
                <a16:creationId xmlns:a16="http://schemas.microsoft.com/office/drawing/2014/main" id="{CCEE8050-A546-48A1-B088-4A71FC25F563}"/>
              </a:ext>
            </a:extLst>
          </p:cNvPr>
          <p:cNvGraphicFramePr>
            <a:graphicFrameLocks noGrp="1"/>
          </p:cNvGraphicFramePr>
          <p:nvPr/>
        </p:nvGraphicFramePr>
        <p:xfrm>
          <a:off x="8430586" y="4395741"/>
          <a:ext cx="3266326" cy="1801368"/>
        </p:xfrm>
        <a:graphic>
          <a:graphicData uri="http://schemas.openxmlformats.org/drawingml/2006/table">
            <a:tbl>
              <a:tblPr firstRow="1"/>
              <a:tblGrid>
                <a:gridCol w="975085">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grpSp>
        <p:nvGrpSpPr>
          <p:cNvPr id="127" name="Group 10">
            <a:extLst>
              <a:ext uri="{FF2B5EF4-FFF2-40B4-BE49-F238E27FC236}">
                <a16:creationId xmlns:a16="http://schemas.microsoft.com/office/drawing/2014/main" id="{F83E359E-AA47-4E90-A4DA-98CB1E7A903A}"/>
              </a:ext>
            </a:extLst>
          </p:cNvPr>
          <p:cNvGrpSpPr/>
          <p:nvPr/>
        </p:nvGrpSpPr>
        <p:grpSpPr>
          <a:xfrm>
            <a:off x="8116879" y="4943487"/>
            <a:ext cx="303423" cy="999081"/>
            <a:chOff x="7995452" y="2261298"/>
            <a:chExt cx="180804" cy="797312"/>
          </a:xfrm>
        </p:grpSpPr>
        <p:cxnSp>
          <p:nvCxnSpPr>
            <p:cNvPr id="128" name="Straight Connector 91">
              <a:extLst>
                <a:ext uri="{FF2B5EF4-FFF2-40B4-BE49-F238E27FC236}">
                  <a16:creationId xmlns:a16="http://schemas.microsoft.com/office/drawing/2014/main" id="{4C7E7C6E-BB3E-4F94-AFE3-A142EE8C49AD}"/>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129" name="Parallelogram 9">
              <a:extLst>
                <a:ext uri="{FF2B5EF4-FFF2-40B4-BE49-F238E27FC236}">
                  <a16:creationId xmlns:a16="http://schemas.microsoft.com/office/drawing/2014/main" id="{0C7722EA-FAD1-4E7A-BCDD-1DB5EA574DD6}"/>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pSp>
        <p:nvGrpSpPr>
          <p:cNvPr id="51" name="Group 10">
            <a:extLst>
              <a:ext uri="{FF2B5EF4-FFF2-40B4-BE49-F238E27FC236}">
                <a16:creationId xmlns:a16="http://schemas.microsoft.com/office/drawing/2014/main" id="{739BF311-CD33-4109-BAC5-F8E775C5CE5A}"/>
              </a:ext>
            </a:extLst>
          </p:cNvPr>
          <p:cNvGrpSpPr/>
          <p:nvPr/>
        </p:nvGrpSpPr>
        <p:grpSpPr>
          <a:xfrm>
            <a:off x="8125442" y="1345150"/>
            <a:ext cx="303432" cy="864367"/>
            <a:chOff x="7995452" y="2261298"/>
            <a:chExt cx="180804" cy="797312"/>
          </a:xfrm>
        </p:grpSpPr>
        <p:cxnSp>
          <p:nvCxnSpPr>
            <p:cNvPr id="56" name="Straight Connector 91">
              <a:extLst>
                <a:ext uri="{FF2B5EF4-FFF2-40B4-BE49-F238E27FC236}">
                  <a16:creationId xmlns:a16="http://schemas.microsoft.com/office/drawing/2014/main" id="{E8F40C91-5963-4ABE-A34A-BB16B251F04B}"/>
                </a:ext>
              </a:extLst>
            </p:cNvPr>
            <p:cNvCxnSpPr>
              <a:cxnSpLocks/>
            </p:cNvCxnSpPr>
            <p:nvPr/>
          </p:nvCxnSpPr>
          <p:spPr>
            <a:xfrm>
              <a:off x="8085855" y="2261298"/>
              <a:ext cx="0" cy="797312"/>
            </a:xfrm>
            <a:prstGeom prst="line">
              <a:avLst/>
            </a:prstGeom>
            <a:noFill/>
            <a:ln w="9525" cap="rnd" cmpd="sng" algn="ctr">
              <a:solidFill>
                <a:srgbClr val="000000">
                  <a:lumMod val="60000"/>
                  <a:lumOff val="40000"/>
                </a:srgbClr>
              </a:solidFill>
              <a:prstDash val="solid"/>
              <a:round/>
            </a:ln>
            <a:effectLst/>
          </p:spPr>
        </p:cxnSp>
        <p:sp>
          <p:nvSpPr>
            <p:cNvPr id="57" name="Parallelogram 9">
              <a:extLst>
                <a:ext uri="{FF2B5EF4-FFF2-40B4-BE49-F238E27FC236}">
                  <a16:creationId xmlns:a16="http://schemas.microsoft.com/office/drawing/2014/main" id="{778849A4-7F91-4B7A-8FBC-42BFDCD8966D}"/>
                </a:ext>
              </a:extLst>
            </p:cNvPr>
            <p:cNvSpPr/>
            <p:nvPr/>
          </p:nvSpPr>
          <p:spPr>
            <a:xfrm rot="16200000">
              <a:off x="7840739" y="2569552"/>
              <a:ext cx="490230" cy="180804"/>
            </a:xfrm>
            <a:prstGeom prst="parallelogram">
              <a:avLst>
                <a:gd name="adj" fmla="val 0"/>
              </a:avLst>
            </a:prstGeom>
            <a:solidFill>
              <a:srgbClr val="FFFFFF"/>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293C47">
                      <a:lumMod val="100000"/>
                    </a:srgbClr>
                  </a:solidFill>
                  <a:effectLst/>
                  <a:uLnTx/>
                  <a:uFillTx/>
                  <a:latin typeface="Arial" panose="020B0604020202020204"/>
                  <a:ea typeface="+mn-ea"/>
                  <a:cs typeface="+mn-cs"/>
                </a:rPr>
                <a:t>Focus</a:t>
              </a:r>
            </a:p>
          </p:txBody>
        </p:sp>
      </p:grpSp>
      <p:graphicFrame>
        <p:nvGraphicFramePr>
          <p:cNvPr id="58" name="Table 52">
            <a:extLst>
              <a:ext uri="{FF2B5EF4-FFF2-40B4-BE49-F238E27FC236}">
                <a16:creationId xmlns:a16="http://schemas.microsoft.com/office/drawing/2014/main" id="{6A5F6756-28CA-4D56-9687-C56B7C752019}"/>
              </a:ext>
            </a:extLst>
          </p:cNvPr>
          <p:cNvGraphicFramePr>
            <a:graphicFrameLocks noGrp="1"/>
          </p:cNvGraphicFramePr>
          <p:nvPr>
            <p:extLst>
              <p:ext uri="{D42A27DB-BD31-4B8C-83A1-F6EECF244321}">
                <p14:modId xmlns:p14="http://schemas.microsoft.com/office/powerpoint/2010/main" val="246901112"/>
              </p:ext>
            </p:extLst>
          </p:nvPr>
        </p:nvGraphicFramePr>
        <p:xfrm>
          <a:off x="8436077" y="736644"/>
          <a:ext cx="3259125" cy="1801368"/>
        </p:xfrm>
        <a:graphic>
          <a:graphicData uri="http://schemas.openxmlformats.org/drawingml/2006/table">
            <a:tbl>
              <a:tblPr firstRow="1"/>
              <a:tblGrid>
                <a:gridCol w="967884">
                  <a:extLst>
                    <a:ext uri="{9D8B030D-6E8A-4147-A177-3AD203B41FA5}">
                      <a16:colId xmlns:a16="http://schemas.microsoft.com/office/drawing/2014/main" val="2470952916"/>
                    </a:ext>
                  </a:extLst>
                </a:gridCol>
                <a:gridCol w="1023849">
                  <a:extLst>
                    <a:ext uri="{9D8B030D-6E8A-4147-A177-3AD203B41FA5}">
                      <a16:colId xmlns:a16="http://schemas.microsoft.com/office/drawing/2014/main" val="4281500619"/>
                    </a:ext>
                  </a:extLst>
                </a:gridCol>
                <a:gridCol w="764141">
                  <a:extLst>
                    <a:ext uri="{9D8B030D-6E8A-4147-A177-3AD203B41FA5}">
                      <a16:colId xmlns:a16="http://schemas.microsoft.com/office/drawing/2014/main" val="925457144"/>
                    </a:ext>
                  </a:extLst>
                </a:gridCol>
                <a:gridCol w="503251">
                  <a:extLst>
                    <a:ext uri="{9D8B030D-6E8A-4147-A177-3AD203B41FA5}">
                      <a16:colId xmlns:a16="http://schemas.microsoft.com/office/drawing/2014/main" val="2672322986"/>
                    </a:ext>
                  </a:extLst>
                </a:gridCol>
              </a:tblGrid>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l"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Criteria</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Current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New score</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rtl="0" fontAlgn="base" hangingPunct="1">
                        <a:lnSpc>
                          <a:spcPct val="100000"/>
                        </a:lnSpc>
                        <a:spcBef>
                          <a:spcPct val="0"/>
                        </a:spcBef>
                        <a:spcAft>
                          <a:spcPct val="0"/>
                        </a:spcAft>
                      </a:pPr>
                      <a:r>
                        <a:rPr lang="en-US" sz="900" b="0" i="0" u="none">
                          <a:solidFill>
                            <a:schemeClr val="tx2">
                              <a:lumMod val="100000"/>
                            </a:schemeClr>
                          </a:solidFill>
                          <a:latin typeface="Trebuchet MS" panose="020B0603020202020204" pitchFamily="34" charset="0"/>
                        </a:rPr>
                        <a:t>Gain</a:t>
                      </a:r>
                    </a:p>
                  </a:txBody>
                  <a:tcPr marL="0" marR="72000" marT="73152" marB="73152" anchor="b">
                    <a:lnL>
                      <a:noFill/>
                    </a:lnL>
                    <a:lnR>
                      <a:noFill/>
                    </a:lnR>
                    <a:lnT>
                      <a:noFill/>
                    </a:lnT>
                    <a:lnB w="9525" cap="flat" cmpd="sng" algn="ctr">
                      <a:solidFill>
                        <a:srgbClr val="9A9A9A">
                          <a:lumMod val="10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95895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TQI</a:t>
                      </a:r>
                    </a:p>
                  </a:txBody>
                  <a:tcPr marL="0" marR="72000" marT="73152" marB="73152"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fontAlgn="ctr"/>
                      <a:r>
                        <a:rPr lang="en-US" sz="700" b="0" i="0" u="none" kern="120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w="9525">
                      <a:solidFill>
                        <a:srgbClr val="9A9A9A">
                          <a:lumMod val="100000"/>
                        </a:srgbClr>
                      </a:solidFill>
                      <a:prstDash val="solid"/>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48359702"/>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Robustness</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0632007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Efficiency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91626416"/>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Security</a:t>
                      </a:r>
                    </a:p>
                  </a:txBody>
                  <a:tcPr marL="0" marR="72000" marT="73152" marB="73152"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677037558"/>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Changeability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094205"/>
                  </a:ext>
                </a:extLst>
              </a:tr>
              <a:tr h="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lgn="l" rtl="0" fontAlgn="auto" hangingPunct="1">
                        <a:lnSpc>
                          <a:spcPct val="100000"/>
                        </a:lnSpc>
                        <a:spcBef>
                          <a:spcPts val="0"/>
                        </a:spcBef>
                        <a:spcAft>
                          <a:spcPts val="0"/>
                        </a:spcAft>
                      </a:pPr>
                      <a:r>
                        <a:rPr lang="en-US" sz="700" b="0" i="0" u="none" kern="1200">
                          <a:solidFill>
                            <a:schemeClr val="tx1">
                              <a:lumMod val="100000"/>
                            </a:schemeClr>
                          </a:solidFill>
                          <a:latin typeface="Arial" panose="020B0604020202020204" pitchFamily="34" charset="0"/>
                          <a:ea typeface="+mn-ea"/>
                          <a:cs typeface="Arial" panose="020B0604020202020204" pitchFamily="34" charset="0"/>
                        </a:rPr>
                        <a:t>Transferability</a:t>
                      </a:r>
                    </a:p>
                  </a:txBody>
                  <a:tcPr marL="0" marR="72000" marT="73152" marB="73152"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err="1">
                          <a:solidFill>
                            <a:schemeClr val="tx1">
                              <a:lumMod val="100000"/>
                            </a:schemeClr>
                          </a:solidFill>
                          <a:latin typeface="Arial" panose="020B0604020202020204" pitchFamily="34" charset="0"/>
                          <a:ea typeface="+mn-ea"/>
                          <a:cs typeface="Arial" panose="020B0604020202020204" pitchFamily="34" charset="0"/>
                        </a:rPr>
                        <a:t>x.xx</a:t>
                      </a:r>
                      <a:endParaRPr lang="en-US" sz="700" b="0" i="0" u="none" kern="1200" noProof="0">
                        <a:solidFill>
                          <a:schemeClr val="tx1">
                            <a:lumMod val="100000"/>
                          </a:schemeClr>
                        </a:solidFill>
                        <a:latin typeface="Arial" panose="020B0604020202020204" pitchFamily="34" charset="0"/>
                        <a:ea typeface="+mn-ea"/>
                        <a:cs typeface="Arial" panose="020B0604020202020204" pitchFamily="34" charset="0"/>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kern="1200" noProof="0">
                          <a:solidFill>
                            <a:schemeClr val="tx1">
                              <a:lumMod val="100000"/>
                            </a:schemeClr>
                          </a:solidFill>
                          <a:latin typeface="Arial" panose="020B0604020202020204" pitchFamily="34" charset="0"/>
                          <a:ea typeface="+mn-ea"/>
                          <a:cs typeface="Arial" panose="020B0604020202020204" pitchFamily="34" charset="0"/>
                        </a:rPr>
                        <a:t>xx%</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44771140"/>
                  </a:ext>
                </a:extLst>
              </a:tr>
            </a:tbl>
          </a:graphicData>
        </a:graphic>
      </p:graphicFrame>
      <p:sp>
        <p:nvSpPr>
          <p:cNvPr id="59" name="TextBox 3">
            <a:extLst>
              <a:ext uri="{FF2B5EF4-FFF2-40B4-BE49-F238E27FC236}">
                <a16:creationId xmlns:a16="http://schemas.microsoft.com/office/drawing/2014/main" id="{C859D527-7B07-4236-ADB3-77ADA1681212}"/>
              </a:ext>
            </a:extLst>
          </p:cNvPr>
          <p:cNvSpPr txBox="1"/>
          <p:nvPr/>
        </p:nvSpPr>
        <p:spPr>
          <a:xfrm>
            <a:off x="5116955" y="1265762"/>
            <a:ext cx="2305667" cy="276999"/>
          </a:xfrm>
          <a:prstGeom prst="rect">
            <a:avLst/>
          </a:prstGeom>
        </p:spPr>
        <p:txBody>
          <a:bodyPr vert="horz" wrap="square" lIns="0" tIns="0" rIns="0" bIns="0" rtlCol="0">
            <a:spAutoFit/>
          </a:bodyPr>
          <a:lstStyle/>
          <a:p>
            <a:pPr marL="1587" marR="0" lvl="0" indent="0" algn="l" defTabSz="914400" rtl="0" eaLnBrk="1" fontAlgn="base" latinLnBrk="0" hangingPunct="1">
              <a:lnSpc>
                <a:spcPct val="100000"/>
              </a:lnSpc>
              <a:spcBef>
                <a:spcPts val="300"/>
              </a:spcBef>
              <a:spcAft>
                <a:spcPts val="400"/>
              </a:spcAft>
              <a:buClr>
                <a:srgbClr val="000000">
                  <a:lumMod val="65000"/>
                  <a:lumOff val="35000"/>
                </a:srgbClr>
              </a:buClr>
              <a:buSzPct val="95000"/>
              <a:buFontTx/>
              <a:buNone/>
              <a:tabLst/>
              <a:defRPr/>
            </a:pPr>
            <a:r>
              <a:rPr kumimoji="0" lang="en-US" sz="1800" b="1" i="0" u="none" strike="noStrike" kern="1200" cap="none" spc="0" normalizeH="0" baseline="0" noProof="0">
                <a:ln>
                  <a:noFill/>
                </a:ln>
                <a:solidFill>
                  <a:srgbClr val="CF7600"/>
                </a:solidFill>
                <a:effectLst/>
                <a:uLnTx/>
                <a:uFillTx/>
                <a:latin typeface="Trebuchet MS"/>
                <a:ea typeface="+mn-ea"/>
                <a:cs typeface="Arial" pitchFamily="34" charset="0"/>
              </a:rPr>
              <a:t>Immediate plan</a:t>
            </a:r>
          </a:p>
        </p:txBody>
      </p:sp>
      <p:cxnSp>
        <p:nvCxnSpPr>
          <p:cNvPr id="67" name="Connector: Elbow 23">
            <a:extLst>
              <a:ext uri="{FF2B5EF4-FFF2-40B4-BE49-F238E27FC236}">
                <a16:creationId xmlns:a16="http://schemas.microsoft.com/office/drawing/2014/main" id="{C2BD5C33-AA81-4B71-8BED-E5DC55E2AE68}"/>
              </a:ext>
            </a:extLst>
          </p:cNvPr>
          <p:cNvCxnSpPr>
            <a:cxnSpLocks/>
          </p:cNvCxnSpPr>
          <p:nvPr/>
        </p:nvCxnSpPr>
        <p:spPr>
          <a:xfrm rot="5400000" flipH="1" flipV="1">
            <a:off x="3202029" y="-767570"/>
            <a:ext cx="373810" cy="4361014"/>
          </a:xfrm>
          <a:prstGeom prst="bentConnector3">
            <a:avLst>
              <a:gd name="adj1" fmla="val 161154"/>
            </a:avLst>
          </a:prstGeom>
          <a:ln w="22225" cap="rnd">
            <a:solidFill>
              <a:schemeClr val="tx1">
                <a:lumMod val="60000"/>
                <a:lumOff val="40000"/>
              </a:schemeClr>
            </a:solidFill>
            <a:prstDash val="solid"/>
            <a:round/>
            <a:tailEnd type="none" w="med" len="med"/>
          </a:ln>
        </p:spPr>
        <p:style>
          <a:lnRef idx="1">
            <a:schemeClr val="accent1"/>
          </a:lnRef>
          <a:fillRef idx="0">
            <a:schemeClr val="accent1"/>
          </a:fillRef>
          <a:effectRef idx="0">
            <a:schemeClr val="accent1"/>
          </a:effectRef>
          <a:fontRef idx="minor">
            <a:schemeClr val="tx1"/>
          </a:fontRef>
        </p:style>
      </p:cxnSp>
      <p:sp>
        <p:nvSpPr>
          <p:cNvPr id="68" name="Oval 57">
            <a:extLst>
              <a:ext uri="{FF2B5EF4-FFF2-40B4-BE49-F238E27FC236}">
                <a16:creationId xmlns:a16="http://schemas.microsoft.com/office/drawing/2014/main" id="{B7C37764-3A22-4B7E-AEEB-BD6AD545E22C}"/>
              </a:ext>
            </a:extLst>
          </p:cNvPr>
          <p:cNvSpPr/>
          <p:nvPr/>
        </p:nvSpPr>
        <p:spPr>
          <a:xfrm rot="17092499">
            <a:off x="432849" y="2283808"/>
            <a:ext cx="1142934" cy="820160"/>
          </a:xfrm>
          <a:prstGeom prst="ellipse">
            <a:avLst/>
          </a:prstGeom>
          <a:noFill/>
          <a:ln w="10795" cap="flat" cmpd="sng" algn="ctr">
            <a:solidFill>
              <a:srgbClr val="295E7E"/>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9" name="Oval 50">
            <a:extLst>
              <a:ext uri="{FF2B5EF4-FFF2-40B4-BE49-F238E27FC236}">
                <a16:creationId xmlns:a16="http://schemas.microsoft.com/office/drawing/2014/main" id="{3B1A41F7-5AEC-47C9-97AD-837BC66703A4}"/>
              </a:ext>
            </a:extLst>
          </p:cNvPr>
          <p:cNvSpPr/>
          <p:nvPr/>
        </p:nvSpPr>
        <p:spPr>
          <a:xfrm>
            <a:off x="673174" y="2730361"/>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0" name="Oval 31">
            <a:extLst>
              <a:ext uri="{FF2B5EF4-FFF2-40B4-BE49-F238E27FC236}">
                <a16:creationId xmlns:a16="http://schemas.microsoft.com/office/drawing/2014/main" id="{50E7D2F0-F911-46EB-B579-649F506FF600}"/>
              </a:ext>
            </a:extLst>
          </p:cNvPr>
          <p:cNvSpPr/>
          <p:nvPr/>
        </p:nvSpPr>
        <p:spPr>
          <a:xfrm>
            <a:off x="1072399" y="2249659"/>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1" name="Oval 32">
            <a:extLst>
              <a:ext uri="{FF2B5EF4-FFF2-40B4-BE49-F238E27FC236}">
                <a16:creationId xmlns:a16="http://schemas.microsoft.com/office/drawing/2014/main" id="{A4C9988C-7A53-4079-BE07-35AF572E59EA}"/>
              </a:ext>
            </a:extLst>
          </p:cNvPr>
          <p:cNvSpPr/>
          <p:nvPr/>
        </p:nvSpPr>
        <p:spPr>
          <a:xfrm>
            <a:off x="893557" y="2546442"/>
            <a:ext cx="226788" cy="228600"/>
          </a:xfrm>
          <a:prstGeom prst="ellipse">
            <a:avLst/>
          </a:prstGeom>
          <a:solidFill>
            <a:srgbClr val="FDA11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BA7F0B3-4BA5-4829-A965-2A0BD464032B}"/>
              </a:ext>
            </a:extLst>
          </p:cNvPr>
          <p:cNvSpPr/>
          <p:nvPr/>
        </p:nvSpPr>
        <p:spPr>
          <a:xfrm>
            <a:off x="613788" y="1557816"/>
            <a:ext cx="1229228" cy="53700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
                <a:srgbClr val="638DA5">
                  <a:lumMod val="65000"/>
                  <a:lumOff val="35000"/>
                </a:srgbClr>
              </a:buClr>
              <a:buSzPct val="85000"/>
              <a:buFontTx/>
              <a:buNone/>
              <a:tabLst/>
              <a:defRPr/>
            </a:pPr>
            <a:r>
              <a:rPr lang="en-US" sz="1400" kern="0">
                <a:solidFill>
                  <a:srgbClr val="295E7E"/>
                </a:solidFill>
                <a:latin typeface="Trebuchet MS"/>
                <a:ea typeface="Calibri" panose="020F0502020204030204" pitchFamily="34" charset="0"/>
                <a:cs typeface="Times New Roman" panose="02020603050405020304" pitchFamily="18" charset="0"/>
              </a:rPr>
              <a:t>Red Flag Issues</a:t>
            </a:r>
            <a:endParaRPr kumimoji="0" lang="en-US" sz="1400" b="0" i="0" u="none" strike="noStrike" kern="0" cap="none" spc="0" normalizeH="0" baseline="0" noProof="0">
              <a:ln>
                <a:noFill/>
              </a:ln>
              <a:solidFill>
                <a:srgbClr val="295E7E"/>
              </a:solidFill>
              <a:effectLst/>
              <a:uLnTx/>
              <a:uFillTx/>
              <a:latin typeface="Trebuchet MS"/>
              <a:ea typeface="Calibri" panose="020F0502020204030204" pitchFamily="34" charset="0"/>
              <a:cs typeface="Times New Roman" panose="02020603050405020304" pitchFamily="18" charset="0"/>
            </a:endParaRPr>
          </a:p>
        </p:txBody>
      </p:sp>
      <p:sp>
        <p:nvSpPr>
          <p:cNvPr id="74" name="Rectangle 73">
            <a:extLst>
              <a:ext uri="{FF2B5EF4-FFF2-40B4-BE49-F238E27FC236}">
                <a16:creationId xmlns:a16="http://schemas.microsoft.com/office/drawing/2014/main" id="{06EECE2B-8B9C-462C-85A6-8F15053C79BE}"/>
              </a:ext>
            </a:extLst>
          </p:cNvPr>
          <p:cNvSpPr/>
          <p:nvPr/>
        </p:nvSpPr>
        <p:spPr>
          <a:xfrm>
            <a:off x="1700639" y="1623226"/>
            <a:ext cx="1529644"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000" b="1" i="0" u="none" strike="noStrike" kern="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Example </a:t>
            </a:r>
            <a:r>
              <a:rPr lang="en-US" sz="1000" b="1" kern="0">
                <a:solidFill>
                  <a:srgbClr val="293C47">
                    <a:lumMod val="100000"/>
                  </a:srgbClr>
                </a:solidFill>
                <a:latin typeface="Trebuchet MS"/>
                <a:ea typeface="Calibri" panose="020F0502020204030204" pitchFamily="34" charset="0"/>
                <a:cs typeface="Times New Roman" panose="02020603050405020304" pitchFamily="18" charset="0"/>
              </a:rPr>
              <a:t>1</a:t>
            </a:r>
            <a:r>
              <a:rPr kumimoji="0" lang="en-US" sz="1000" b="1" i="0" u="none" strike="noStrike" kern="0" cap="none" spc="0" normalizeH="0" baseline="0" noProof="0">
                <a:ln>
                  <a:noFill/>
                </a:ln>
                <a:solidFill>
                  <a:srgbClr val="293C47">
                    <a:lumMod val="100000"/>
                  </a:srgbClr>
                </a:solidFill>
                <a:effectLst/>
                <a:uLnTx/>
                <a:uFillTx/>
                <a:latin typeface="Trebuchet MS"/>
                <a:ea typeface="Calibri" panose="020F0502020204030204" pitchFamily="34"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lang="en-US" sz="900" b="0" i="0" u="none" strike="noStrike" err="1">
                <a:solidFill>
                  <a:srgbClr val="000000"/>
                </a:solidFill>
                <a:effectLst/>
                <a:latin typeface="+mj-lt"/>
              </a:rPr>
              <a:t>xxxxxxxxxxxxxx</a:t>
            </a:r>
            <a:endParaRPr kumimoji="0" lang="en-US" sz="900" b="0" i="0" u="none" strike="noStrike" kern="0" cap="none" spc="0" normalizeH="0" baseline="0" noProof="0">
              <a:ln>
                <a:noFill/>
              </a:ln>
              <a:solidFill>
                <a:srgbClr val="293C47"/>
              </a:solidFill>
              <a:effectLst/>
              <a:uLnTx/>
              <a:uFillTx/>
              <a:latin typeface="+mj-lt"/>
              <a:ea typeface="+mn-ea"/>
              <a:cs typeface="+mn-cs"/>
            </a:endParaRPr>
          </a:p>
        </p:txBody>
      </p:sp>
      <p:cxnSp>
        <p:nvCxnSpPr>
          <p:cNvPr id="75" name="Straight Connector 27">
            <a:extLst>
              <a:ext uri="{FF2B5EF4-FFF2-40B4-BE49-F238E27FC236}">
                <a16:creationId xmlns:a16="http://schemas.microsoft.com/office/drawing/2014/main" id="{5150A50C-6142-4046-9F7C-82EF2D3E0EB1}"/>
              </a:ext>
            </a:extLst>
          </p:cNvPr>
          <p:cNvCxnSpPr>
            <a:cxnSpLocks/>
            <a:stCxn id="70" idx="7"/>
          </p:cNvCxnSpPr>
          <p:nvPr/>
        </p:nvCxnSpPr>
        <p:spPr>
          <a:xfrm flipV="1">
            <a:off x="1265975" y="2036299"/>
            <a:ext cx="529221" cy="246838"/>
          </a:xfrm>
          <a:prstGeom prst="line">
            <a:avLst/>
          </a:prstGeom>
          <a:noFill/>
          <a:ln w="6350" cap="flat" cmpd="sng" algn="ctr">
            <a:solidFill>
              <a:srgbClr val="000000">
                <a:lumMod val="65000"/>
                <a:lumOff val="35000"/>
              </a:srgbClr>
            </a:solidFill>
            <a:prstDash val="solid"/>
            <a:miter lim="800000"/>
          </a:ln>
          <a:effectLst/>
        </p:spPr>
      </p:cxnSp>
      <p:sp>
        <p:nvSpPr>
          <p:cNvPr id="66" name="TextBox 32">
            <a:extLst>
              <a:ext uri="{FF2B5EF4-FFF2-40B4-BE49-F238E27FC236}">
                <a16:creationId xmlns:a16="http://schemas.microsoft.com/office/drawing/2014/main" id="{A545A804-AAB3-4F82-9610-11E9494BE7B0}"/>
              </a:ext>
            </a:extLst>
          </p:cNvPr>
          <p:cNvSpPr txBox="1"/>
          <p:nvPr/>
        </p:nvSpPr>
        <p:spPr>
          <a:xfrm>
            <a:off x="4993714" y="15095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${app1_aip_fix_now_cost}K</a:t>
            </a:r>
            <a:r>
              <a:rPr lang="en-US" sz="110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Max. {app1_aip_fix_now_eff}</a:t>
            </a:r>
            <a:r>
              <a:rPr lang="en-US" sz="1100">
                <a:solidFill>
                  <a:schemeClr val="tx1">
                    <a:lumMod val="100000"/>
                  </a:schemeClr>
                </a:solidFill>
                <a:latin typeface="Arial" panose="020B0604020202020204" pitchFamily="34" charset="0"/>
                <a:cs typeface="Arial" panose="020B0604020202020204" pitchFamily="34" charset="0"/>
              </a:rPr>
              <a:t> </a:t>
            </a:r>
            <a:r>
              <a:rPr lang="en-US" sz="1100" b="1">
                <a:solidFill>
                  <a:schemeClr val="tx1">
                    <a:lumMod val="100000"/>
                  </a:schemeClr>
                </a:solidFill>
                <a:latin typeface="Arial" panose="020B0604020202020204" pitchFamily="34" charset="0"/>
                <a:cs typeface="Arial" panose="020B0604020202020204" pitchFamily="34" charset="0"/>
              </a:rPr>
              <a:t>person-days</a:t>
            </a:r>
            <a:r>
              <a:rPr lang="en-US" sz="110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76" name="TextBox 32">
            <a:extLst>
              <a:ext uri="{FF2B5EF4-FFF2-40B4-BE49-F238E27FC236}">
                <a16:creationId xmlns:a16="http://schemas.microsoft.com/office/drawing/2014/main" id="{21E4F7F8-C6F7-4061-92D2-4F657B1F4A54}"/>
              </a:ext>
            </a:extLst>
          </p:cNvPr>
          <p:cNvSpPr txBox="1"/>
          <p:nvPr/>
        </p:nvSpPr>
        <p:spPr>
          <a:xfrm>
            <a:off x="4949985" y="3004114"/>
            <a:ext cx="2775678"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${app1_aip_high_cost}K</a:t>
            </a:r>
            <a:r>
              <a:rPr lang="en-US" sz="110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Max. {app1_aip_high_eff}</a:t>
            </a:r>
            <a:r>
              <a:rPr lang="en-US" sz="1100">
                <a:solidFill>
                  <a:schemeClr val="tx1">
                    <a:lumMod val="100000"/>
                  </a:schemeClr>
                </a:solidFill>
                <a:latin typeface="Arial" panose="020B0604020202020204" pitchFamily="34" charset="0"/>
                <a:cs typeface="Arial" panose="020B0604020202020204" pitchFamily="34" charset="0"/>
              </a:rPr>
              <a:t> </a:t>
            </a:r>
            <a:r>
              <a:rPr lang="en-US" sz="1100" b="1">
                <a:solidFill>
                  <a:schemeClr val="tx1">
                    <a:lumMod val="100000"/>
                  </a:schemeClr>
                </a:solidFill>
                <a:latin typeface="Arial" panose="020B0604020202020204" pitchFamily="34" charset="0"/>
                <a:cs typeface="Arial" panose="020B0604020202020204" pitchFamily="34" charset="0"/>
              </a:rPr>
              <a:t>person-days</a:t>
            </a:r>
            <a:r>
              <a:rPr lang="en-US" sz="110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0" name="TextBox 33">
            <a:extLst>
              <a:ext uri="{FF2B5EF4-FFF2-40B4-BE49-F238E27FC236}">
                <a16:creationId xmlns:a16="http://schemas.microsoft.com/office/drawing/2014/main" id="{FF907399-0D56-4729-844B-E479280C9909}"/>
              </a:ext>
            </a:extLst>
          </p:cNvPr>
          <p:cNvSpPr txBox="1"/>
          <p:nvPr/>
        </p:nvSpPr>
        <p:spPr>
          <a:xfrm>
            <a:off x="4819129" y="5268671"/>
            <a:ext cx="2977234" cy="769441"/>
          </a:xfrm>
          <a:prstGeom prst="rect">
            <a:avLst/>
          </a:prstGeom>
        </p:spPr>
        <p:txBody>
          <a:bodyPr vert="horz" wrap="square" lIns="45720" tIns="45720" rIns="45720" bIns="45720" rtlCol="0">
            <a:spAutoFit/>
          </a:bodyPr>
          <a:lstStyle/>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${app1_aip_medium_cost}K</a:t>
            </a:r>
            <a:r>
              <a:rPr lang="en-US" sz="1100">
                <a:solidFill>
                  <a:schemeClr val="tx1">
                    <a:lumMod val="100000"/>
                  </a:schemeClr>
                </a:solidFill>
                <a:latin typeface="Arial" panose="020B0604020202020204" pitchFamily="34" charset="0"/>
                <a:cs typeface="Arial" panose="020B0604020202020204" pitchFamily="34" charset="0"/>
              </a:rPr>
              <a:t> implementation cost</a:t>
            </a:r>
          </a:p>
          <a:p>
            <a:pPr marL="324000" lvl="1" indent="-216000" fontAlgn="base">
              <a:buClr>
                <a:schemeClr val="tx2">
                  <a:lumMod val="100000"/>
                </a:schemeClr>
              </a:buClr>
              <a:buSzPct val="100000"/>
              <a:buFont typeface="Trebuchet MS" panose="020B0603020202020204" pitchFamily="34" charset="0"/>
              <a:buChar char="•"/>
            </a:pPr>
            <a:r>
              <a:rPr lang="en-US" sz="1100" b="1">
                <a:solidFill>
                  <a:schemeClr val="tx1">
                    <a:lumMod val="100000"/>
                  </a:schemeClr>
                </a:solidFill>
                <a:latin typeface="Arial" panose="020B0604020202020204" pitchFamily="34" charset="0"/>
                <a:cs typeface="Arial" panose="020B0604020202020204" pitchFamily="34" charset="0"/>
              </a:rPr>
              <a:t>Max. {app1_aip_medium_eff} person-days</a:t>
            </a:r>
            <a:r>
              <a:rPr lang="en-US" sz="1100">
                <a:solidFill>
                  <a:schemeClr val="tx1">
                    <a:lumMod val="100000"/>
                  </a:schemeClr>
                </a:solidFill>
                <a:latin typeface="Arial" panose="020B0604020202020204" pitchFamily="34" charset="0"/>
                <a:cs typeface="Arial" panose="020B0604020202020204" pitchFamily="34" charset="0"/>
              </a:rPr>
              <a:t> implementation effort</a:t>
            </a:r>
          </a:p>
        </p:txBody>
      </p:sp>
      <p:sp>
        <p:nvSpPr>
          <p:cNvPr id="81" name="TextBox 80">
            <a:extLst>
              <a:ext uri="{FF2B5EF4-FFF2-40B4-BE49-F238E27FC236}">
                <a16:creationId xmlns:a16="http://schemas.microsoft.com/office/drawing/2014/main" id="{902A90A3-BAF2-4589-BA7F-FDFEC0B8F724}"/>
              </a:ext>
            </a:extLst>
          </p:cNvPr>
          <p:cNvSpPr txBox="1"/>
          <p:nvPr/>
        </p:nvSpPr>
        <p:spPr>
          <a:xfrm>
            <a:off x="5435635" y="629913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Consolas" panose="020B0609020204030204" pitchFamily="49" charset="0"/>
              </a:rPr>
              <a:t>{</a:t>
            </a:r>
            <a:r>
              <a:rPr lang="en-US" b="0" err="1">
                <a:solidFill>
                  <a:srgbClr val="569CD6"/>
                </a:solidFill>
                <a:effectLst/>
                <a:latin typeface="Consolas" panose="020B0609020204030204" pitchFamily="49" charset="0"/>
              </a:rPr>
              <a:t>app_per_page</a:t>
            </a:r>
            <a:r>
              <a:rPr lang="en-US" b="0">
                <a:solidFill>
                  <a:srgbClr val="569CD6"/>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84" name="TextBox 83">
            <a:extLst>
              <a:ext uri="{FF2B5EF4-FFF2-40B4-BE49-F238E27FC236}">
                <a16:creationId xmlns:a16="http://schemas.microsoft.com/office/drawing/2014/main" id="{04D56E53-1FFA-4900-967E-380C5D1BE2E9}"/>
              </a:ext>
            </a:extLst>
          </p:cNvPr>
          <p:cNvSpPr txBox="1"/>
          <p:nvPr/>
        </p:nvSpPr>
        <p:spPr>
          <a:xfrm rot="20360764">
            <a:off x="3603873" y="2290368"/>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
        <p:nvSpPr>
          <p:cNvPr id="2" name="Title 1">
            <a:extLst>
              <a:ext uri="{FF2B5EF4-FFF2-40B4-BE49-F238E27FC236}">
                <a16:creationId xmlns:a16="http://schemas.microsoft.com/office/drawing/2014/main" id="{3E1843FD-6B8F-47CF-9263-187A67E491FA}"/>
              </a:ext>
            </a:extLst>
          </p:cNvPr>
          <p:cNvSpPr>
            <a:spLocks noGrp="1"/>
          </p:cNvSpPr>
          <p:nvPr>
            <p:ph type="title"/>
          </p:nvPr>
        </p:nvSpPr>
        <p:spPr/>
        <p:txBody>
          <a:bodyPr/>
          <a:lstStyle/>
          <a:p>
            <a:r>
              <a:rPr lang="en-US">
                <a:solidFill>
                  <a:schemeClr val="tx1"/>
                </a:solidFill>
                <a:latin typeface="Arial" panose="020B0604020202020204" pitchFamily="34" charset="0"/>
                <a:cs typeface="Arial" panose="020B0604020202020204" pitchFamily="34" charset="0"/>
              </a:rPr>
              <a:t>Remediation plan for </a:t>
            </a:r>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 Grades Improvement Simulation</a:t>
            </a:r>
            <a:endParaRPr lang="en-US"/>
          </a:p>
        </p:txBody>
      </p:sp>
      <p:pic>
        <p:nvPicPr>
          <p:cNvPr id="11" name="Picture 35" descr="A picture containing icon&#10;&#10;Description automatically generated">
            <a:extLst>
              <a:ext uri="{FF2B5EF4-FFF2-40B4-BE49-F238E27FC236}">
                <a16:creationId xmlns:a16="http://schemas.microsoft.com/office/drawing/2014/main" id="{7FC711B8-6C2A-F21C-1836-8BC7060BF4F4}"/>
              </a:ext>
            </a:extLst>
          </p:cNvPr>
          <p:cNvPicPr>
            <a:picLocks noChangeAspect="1"/>
          </p:cNvPicPr>
          <p:nvPr/>
        </p:nvPicPr>
        <p:blipFill>
          <a:blip r:embed="rId2">
            <a:alphaModFix amt="20000"/>
          </a:blip>
          <a:stretch>
            <a:fillRect/>
          </a:stretch>
        </p:blipFill>
        <p:spPr>
          <a:xfrm rot="20360764">
            <a:off x="873356" y="3146146"/>
            <a:ext cx="4612084" cy="2702558"/>
          </a:xfrm>
          <a:prstGeom prst="rect">
            <a:avLst/>
          </a:prstGeom>
        </p:spPr>
      </p:pic>
      <p:sp>
        <p:nvSpPr>
          <p:cNvPr id="12" name="Rectangle 11">
            <a:extLst>
              <a:ext uri="{FF2B5EF4-FFF2-40B4-BE49-F238E27FC236}">
                <a16:creationId xmlns:a16="http://schemas.microsoft.com/office/drawing/2014/main" id="{6F328421-ACC8-421C-38D1-5E4C9DEA91C3}"/>
              </a:ext>
            </a:extLst>
          </p:cNvPr>
          <p:cNvSpPr/>
          <p:nvPr/>
        </p:nvSpPr>
        <p:spPr>
          <a:xfrm>
            <a:off x="-1" y="329573"/>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302427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app1_HL_table_CVEs">
            <a:extLst>
              <a:ext uri="{FF2B5EF4-FFF2-40B4-BE49-F238E27FC236}">
                <a16:creationId xmlns:a16="http://schemas.microsoft.com/office/drawing/2014/main" id="{F3CAD3D4-E6BB-4B9A-A523-75143986B640}"/>
              </a:ext>
            </a:extLst>
          </p:cNvPr>
          <p:cNvGraphicFramePr>
            <a:graphicFrameLocks noGrp="1"/>
          </p:cNvGraphicFramePr>
          <p:nvPr/>
        </p:nvGraphicFramePr>
        <p:xfrm>
          <a:off x="6379845" y="1123027"/>
          <a:ext cx="5305426" cy="562851"/>
        </p:xfrm>
        <a:graphic>
          <a:graphicData uri="http://schemas.openxmlformats.org/drawingml/2006/table">
            <a:tbl>
              <a:tblPr/>
              <a:tblGrid>
                <a:gridCol w="162472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7864">
                  <a:extLst>
                    <a:ext uri="{9D8B030D-6E8A-4147-A177-3AD203B41FA5}">
                      <a16:colId xmlns:a16="http://schemas.microsoft.com/office/drawing/2014/main" val="20002"/>
                    </a:ext>
                  </a:extLst>
                </a:gridCol>
                <a:gridCol w="1161240">
                  <a:extLst>
                    <a:ext uri="{9D8B030D-6E8A-4147-A177-3AD203B41FA5}">
                      <a16:colId xmlns:a16="http://schemas.microsoft.com/office/drawing/2014/main" val="20003"/>
                    </a:ext>
                  </a:extLst>
                </a:gridCol>
              </a:tblGrid>
              <a:tr h="272233">
                <a:tc>
                  <a:txBody>
                    <a:bodyPr/>
                    <a:lstStyle/>
                    <a:p>
                      <a:pPr marL="0" marR="0" lvl="0" indent="0" algn="l"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Component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Critical</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High</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Medium</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499">
                <a:tc>
                  <a:txBody>
                    <a:bodyPr/>
                    <a:lstStyle/>
                    <a:p>
                      <a:pPr algn="l" fontAlgn="b"/>
                      <a:r>
                        <a:rPr kumimoji="0" lang="en-US" sz="10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xxxxxxxxxxxxxxxxxxx</a:t>
                      </a:r>
                      <a:endParaRPr kumimoji="0" lang="en-US" sz="10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normalizeH="0" baseline="0" err="1">
                          <a:ln>
                            <a:noFill/>
                          </a:ln>
                          <a:solidFill>
                            <a:srgbClr val="FF0000"/>
                          </a:solidFill>
                          <a:effectLst/>
                          <a:latin typeface="+mn-lt"/>
                          <a:ea typeface="+mn-ea"/>
                          <a:cs typeface="Arial"/>
                          <a:sym typeface="Trebuchet MS" panose="020B0603020202020204" pitchFamily="34" charset="0"/>
                        </a:rPr>
                        <a:t>xxxxxxxxxxxxxxxxxxxx</a:t>
                      </a:r>
                      <a:endParaRPr kumimoji="0" lang="en-US" sz="900" b="1" i="0" u="none" strike="noStrike" kern="1200" cap="none" normalizeH="0" baseline="0">
                        <a:ln>
                          <a:noFill/>
                        </a:ln>
                        <a:solidFill>
                          <a:srgbClr val="FF0000"/>
                        </a:solidFill>
                        <a:effectLst/>
                        <a:latin typeface="+mn-lt"/>
                        <a:ea typeface="+mn-ea"/>
                        <a:cs typeface="Arial" charset="0"/>
                      </a:endParaRPr>
                    </a:p>
                  </a:txBody>
                  <a:tcPr marL="54864" marR="54864" marT="54864" marB="54864" anchor="ctr">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a:r>
                        <a:rPr kumimoji="0" lang="en-US" sz="900" b="0" i="0" u="none" strike="noStrike" kern="1200" cap="none" normalizeH="0" baseline="0" err="1">
                          <a:ln>
                            <a:noFill/>
                          </a:ln>
                          <a:solidFill>
                            <a:schemeClr val="accent3"/>
                          </a:solidFill>
                          <a:effectLst/>
                          <a:latin typeface="+mn-lt"/>
                          <a:ea typeface="+mn-ea"/>
                          <a:cs typeface="Arial"/>
                          <a:sym typeface="Trebuchet MS" panose="020B0603020202020204" pitchFamily="34" charset="0"/>
                        </a:rPr>
                        <a:t>xxxxxxxxxxxx</a:t>
                      </a:r>
                      <a:endParaRPr kumimoji="0" lang="en-US" sz="900" b="0" i="0" u="none" strike="noStrike" kern="1200" cap="none" normalizeH="0" baseline="0">
                        <a:ln>
                          <a:noFill/>
                        </a:ln>
                        <a:solidFill>
                          <a:schemeClr val="accent3"/>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tc>
                  <a:txBody>
                    <a:bodyPr/>
                    <a:lstStyle/>
                    <a:p>
                      <a:pPr algn="ctr" fontAlgn="b"/>
                      <a:r>
                        <a:rPr kumimoji="0" lang="en-US" sz="900" b="0" i="0" u="none" strike="noStrike" kern="1200" cap="none" normalizeH="0" baseline="0" err="1">
                          <a:ln>
                            <a:noFill/>
                          </a:ln>
                          <a:solidFill>
                            <a:schemeClr val="tx1"/>
                          </a:solidFill>
                          <a:effectLst/>
                          <a:latin typeface="+mn-lt"/>
                          <a:ea typeface="+mn-ea"/>
                          <a:cs typeface="Arial"/>
                          <a:sym typeface="Trebuchet MS" panose="020B0603020202020204" pitchFamily="34" charset="0"/>
                        </a:rPr>
                        <a:t>xxxxxxxxxxxxxx</a:t>
                      </a:r>
                      <a:endParaRPr kumimoji="0" lang="en-US" sz="900" b="0" i="0" u="none" strike="noStrike" kern="1200" cap="none" normalizeH="0" baseline="0">
                        <a:ln>
                          <a:noFill/>
                        </a:ln>
                        <a:solidFill>
                          <a:schemeClr val="accent5"/>
                        </a:solidFill>
                        <a:effectLst/>
                        <a:latin typeface="+mn-lt"/>
                        <a:ea typeface="+mn-ea"/>
                        <a:cs typeface="Arial" charset="0"/>
                      </a:endParaRPr>
                    </a:p>
                  </a:txBody>
                  <a:tcPr marL="54864" marR="54864" marT="54864" marB="54864" anchor="ctr">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393191" y="393192"/>
            <a:ext cx="11447355" cy="332399"/>
          </a:xfrm>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 IP Risk Assessment from Open-Source Software (OSS) Analysis</a:t>
            </a:r>
          </a:p>
        </p:txBody>
      </p:sp>
      <p:cxnSp>
        <p:nvCxnSpPr>
          <p:cNvPr id="10" name="Straight Connector 9">
            <a:extLst>
              <a:ext uri="{FF2B5EF4-FFF2-40B4-BE49-F238E27FC236}">
                <a16:creationId xmlns:a16="http://schemas.microsoft.com/office/drawing/2014/main" id="{0B4C60F1-26B8-41C5-97D8-49502DFAA189}"/>
              </a:ext>
            </a:extLst>
          </p:cNvPr>
          <p:cNvCxnSpPr>
            <a:cxnSpLocks/>
          </p:cNvCxnSpPr>
          <p:nvPr/>
        </p:nvCxnSpPr>
        <p:spPr>
          <a:xfrm>
            <a:off x="6379845" y="858429"/>
            <a:ext cx="5305425"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952FFE-0367-4CA9-AFC3-BD9B1D92C917}"/>
              </a:ext>
            </a:extLst>
          </p:cNvPr>
          <p:cNvSpPr txBox="1"/>
          <p:nvPr/>
        </p:nvSpPr>
        <p:spPr>
          <a:xfrm>
            <a:off x="8012691" y="742255"/>
            <a:ext cx="2194551" cy="196885"/>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Security Risks (CVEs)</a:t>
            </a:r>
          </a:p>
        </p:txBody>
      </p:sp>
      <p:cxnSp>
        <p:nvCxnSpPr>
          <p:cNvPr id="15" name="Straight Connector 14">
            <a:extLst>
              <a:ext uri="{FF2B5EF4-FFF2-40B4-BE49-F238E27FC236}">
                <a16:creationId xmlns:a16="http://schemas.microsoft.com/office/drawing/2014/main" id="{EC9D53E2-E35C-45B4-A1F3-11BC578E58D5}"/>
              </a:ext>
            </a:extLst>
          </p:cNvPr>
          <p:cNvCxnSpPr>
            <a:cxnSpLocks/>
          </p:cNvCxnSpPr>
          <p:nvPr/>
        </p:nvCxnSpPr>
        <p:spPr>
          <a:xfrm>
            <a:off x="559983" y="858429"/>
            <a:ext cx="5191212"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DB8D1C-6549-43AF-924F-CA21C4F45BEB}"/>
              </a:ext>
            </a:extLst>
          </p:cNvPr>
          <p:cNvSpPr txBox="1"/>
          <p:nvPr/>
        </p:nvSpPr>
        <p:spPr>
          <a:xfrm>
            <a:off x="1914046" y="761888"/>
            <a:ext cx="2442196" cy="204569"/>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License Compliance Risks</a:t>
            </a:r>
          </a:p>
        </p:txBody>
      </p:sp>
      <p:sp>
        <p:nvSpPr>
          <p:cNvPr id="18" name="Rectangle 17">
            <a:extLst>
              <a:ext uri="{FF2B5EF4-FFF2-40B4-BE49-F238E27FC236}">
                <a16:creationId xmlns:a16="http://schemas.microsoft.com/office/drawing/2014/main" id="{C70C7898-6DF8-4CFE-9A04-7C5E337C7943}"/>
              </a:ext>
            </a:extLst>
          </p:cNvPr>
          <p:cNvSpPr/>
          <p:nvPr/>
        </p:nvSpPr>
        <p:spPr>
          <a:xfrm>
            <a:off x="9610005" y="5135446"/>
            <a:ext cx="2039674" cy="932949"/>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Bill Of Materials for {app1_name}</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r>
              <a:rPr lang="en-US" sz="1050">
                <a:solidFill>
                  <a:schemeClr val="tx1"/>
                </a:solidFill>
                <a:latin typeface="Arial" panose="020B0604020202020204" pitchFamily="34" charset="0"/>
                <a:cs typeface="Arial" panose="020B0604020202020204" pitchFamily="34" charset="0"/>
              </a:rPr>
              <a:t>(Double-click 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17" name="app1_HL_table_lic_risks">
            <a:extLst>
              <a:ext uri="{FF2B5EF4-FFF2-40B4-BE49-F238E27FC236}">
                <a16:creationId xmlns:a16="http://schemas.microsoft.com/office/drawing/2014/main" id="{E973B835-9711-4BAF-954C-BD02CFCA6AA9}"/>
              </a:ext>
            </a:extLst>
          </p:cNvPr>
          <p:cNvGraphicFramePr>
            <a:graphicFrameLocks noGrp="1"/>
          </p:cNvGraphicFramePr>
          <p:nvPr/>
        </p:nvGraphicFramePr>
        <p:xfrm>
          <a:off x="559982" y="956658"/>
          <a:ext cx="5191211" cy="739635"/>
        </p:xfrm>
        <a:graphic>
          <a:graphicData uri="http://schemas.openxmlformats.org/drawingml/2006/table">
            <a:tbl>
              <a:tblPr/>
              <a:tblGrid>
                <a:gridCol w="1533306">
                  <a:extLst>
                    <a:ext uri="{9D8B030D-6E8A-4147-A177-3AD203B41FA5}">
                      <a16:colId xmlns:a16="http://schemas.microsoft.com/office/drawing/2014/main" val="20000"/>
                    </a:ext>
                  </a:extLst>
                </a:gridCol>
                <a:gridCol w="947579">
                  <a:extLst>
                    <a:ext uri="{9D8B030D-6E8A-4147-A177-3AD203B41FA5}">
                      <a16:colId xmlns:a16="http://schemas.microsoft.com/office/drawing/2014/main" val="3617969643"/>
                    </a:ext>
                  </a:extLst>
                </a:gridCol>
                <a:gridCol w="625582">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License Name</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Risk </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Factor</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Comp</a:t>
                      </a:r>
                    </a:p>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Count</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a:solidFill>
                            <a:srgbClr val="295E7E"/>
                          </a:solidFill>
                          <a:latin typeface="+mn-lt"/>
                          <a:ea typeface="+mn-ea"/>
                          <a:cs typeface="+mn-cs"/>
                          <a:sym typeface="Trebuchet MS" panose="020B0603020202020204" pitchFamily="34" charset="0"/>
                        </a:rPr>
                        <a:t>Top 5 Latest Components </a:t>
                      </a:r>
                    </a:p>
                  </a:txBody>
                  <a:tcPr marL="0" marR="0" marT="54000" marB="54000" anchor="ctr" horzOverflow="overflow">
                    <a:lnL>
                      <a:noFill/>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a:ln>
                            <a:noFill/>
                          </a:ln>
                          <a:solidFill>
                            <a:schemeClr val="tx1"/>
                          </a:solidFill>
                          <a:effectLst/>
                          <a:sym typeface="Trebuchet MS" panose="020B0603020202020204" pitchFamily="34" charset="0"/>
                        </a:rPr>
                        <a:t>#,###</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900" b="0" u="none" strike="noStrike" kern="1200" cap="none" normalizeH="0" baseline="0" err="1">
                          <a:ln>
                            <a:noFill/>
                          </a:ln>
                          <a:solidFill>
                            <a:schemeClr val="tx1"/>
                          </a:solidFill>
                          <a:effectLst/>
                          <a:sym typeface="Trebuchet MS" panose="020B0603020202020204" pitchFamily="34" charset="0"/>
                        </a:rPr>
                        <a:t>xxxxxxxxxxxxxxxxxxxxxxxxxxxxxxxxxx</a:t>
                      </a:r>
                      <a:endParaRPr kumimoji="0" lang="en-US" sz="900" b="0" i="0" u="none" strike="noStrike" kern="1200" cap="none" normalizeH="0" baseline="0">
                        <a:ln>
                          <a:noFill/>
                        </a:ln>
                        <a:solidFill>
                          <a:schemeClr val="tx1"/>
                        </a:solidFill>
                        <a:effectLst/>
                        <a:latin typeface="+mn-lt"/>
                        <a:ea typeface="+mn-ea"/>
                        <a:cs typeface="Arial"/>
                        <a:sym typeface="Trebuchet MS" panose="020B0603020202020204" pitchFamily="34" charset="0"/>
                      </a:endParaRPr>
                    </a:p>
                  </a:txBody>
                  <a:tcPr marL="45720" marR="4572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D40F1C38-E646-4839-A5D3-A65DCDFB59E2}"/>
              </a:ext>
            </a:extLst>
          </p:cNvPr>
          <p:cNvSpPr txBox="1"/>
          <p:nvPr/>
        </p:nvSpPr>
        <p:spPr>
          <a:xfrm>
            <a:off x="461361" y="3993821"/>
            <a:ext cx="5406543" cy="1738938"/>
          </a:xfrm>
          <a:prstGeom prst="rect">
            <a:avLst/>
          </a:prstGeom>
          <a:noFill/>
        </p:spPr>
        <p:txBody>
          <a:bodyPr wrap="square" lIns="0" tIns="0" rIns="0" bIns="0" rtlCol="0">
            <a:spAutoFit/>
          </a:bodyPr>
          <a:lstStyle/>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a:solidFill>
                  <a:srgbClr val="293C47"/>
                </a:solidFill>
                <a:highlight>
                  <a:srgbClr val="FFFFFF"/>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app1_hl_lic_high</a:t>
            </a:r>
            <a:r>
              <a:rPr lang="en-US" sz="1200">
                <a:solidFill>
                  <a:srgbClr val="293C47"/>
                </a:solidFill>
                <a:highlight>
                  <a:srgbClr val="FFFFFF"/>
                </a:highlight>
                <a:latin typeface="Arial" panose="020B0604020202020204" pitchFamily="34" charset="0"/>
                <a:cs typeface="Arial" panose="020B0604020202020204" pitchFamily="34" charset="0"/>
              </a:rPr>
              <a:t>}</a:t>
            </a:r>
            <a:r>
              <a:rPr kumimoji="0" lang="en-US" sz="1200" b="0" i="0" u="none" strike="noStrike" kern="1200" cap="none" spc="0" normalizeH="0" baseline="0" noProof="0">
                <a:ln>
                  <a:noFill/>
                </a:ln>
                <a:solidFill>
                  <a:srgbClr val="293C47"/>
                </a:solidFill>
                <a:effectLst/>
                <a:highlight>
                  <a:srgbClr val="FFFFFF"/>
                </a:highlight>
                <a:uLnTx/>
                <a:uFillTx/>
                <a:latin typeface="Arial" panose="020B0604020202020204" pitchFamily="34" charset="0"/>
                <a:cs typeface="Arial" panose="020B0604020202020204" pitchFamily="34" charset="0"/>
              </a:rPr>
              <a:t> direct license risks identified out of </a:t>
            </a:r>
            <a:r>
              <a:rPr lang="en-US" sz="1200">
                <a:solidFill>
                  <a:srgbClr val="293C47"/>
                </a:solidFill>
                <a:highlight>
                  <a:srgbClr val="FFFFFF"/>
                </a:highlight>
                <a:latin typeface="Arial" panose="020B0604020202020204" pitchFamily="34" charset="0"/>
                <a:cs typeface="Arial" panose="020B0604020202020204" pitchFamily="34" charset="0"/>
              </a:rPr>
              <a:t>{app1_oss_cmpn_tot}</a:t>
            </a:r>
            <a:r>
              <a:rPr kumimoji="0" lang="en-US" sz="1200" b="0" i="0" u="none" strike="noStrike" kern="1200" cap="none" spc="0" normalizeH="0" baseline="0" noProof="0">
                <a:ln>
                  <a:noFill/>
                </a:ln>
                <a:solidFill>
                  <a:srgbClr val="293C47"/>
                </a:solidFill>
                <a:effectLst/>
                <a:highlight>
                  <a:srgbClr val="FFFFFF"/>
                </a:highlight>
                <a:uLnTx/>
                <a:uFillTx/>
                <a:latin typeface="Arial" panose="020B0604020202020204" pitchFamily="34" charset="0"/>
                <a:cs typeface="Arial" panose="020B0604020202020204" pitchFamily="34" charset="0"/>
              </a:rPr>
              <a:t> open-source components detected.</a:t>
            </a:r>
            <a:endParaRPr kumimoji="0" lang="en-US" sz="1200" b="0" i="0" u="none" strike="noStrike" kern="1200" cap="none" spc="0" normalizeH="0" baseline="0" noProof="0">
              <a:ln>
                <a:noFill/>
              </a:ln>
              <a:solidFill>
                <a:srgbClr val="293C47">
                  <a:lumMod val="100000"/>
                </a:srgbClr>
              </a:solidFill>
              <a:effectLst/>
              <a:highlight>
                <a:srgbClr val="FFFFFF"/>
              </a:highlight>
              <a:uLnTx/>
              <a:uFillTx/>
              <a:latin typeface="Arial" panose="020B0604020202020204" pitchFamily="34" charset="0"/>
              <a:cs typeface="Arial" panose="020B0604020202020204" pitchFamily="34" charset="0"/>
            </a:endParaRP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lang="en-US" sz="1200" kern="1200">
                <a:solidFill>
                  <a:schemeClr val="tx1">
                    <a:lumMod val="100000"/>
                  </a:schemeClr>
                </a:solidFill>
                <a:latin typeface="Arial" panose="020B0604020202020204" pitchFamily="34" charset="0"/>
                <a:ea typeface="+mn-ea"/>
                <a:cs typeface="Arial" panose="020B0604020202020204" pitchFamily="34" charset="0"/>
              </a:rPr>
              <a:t>{app1_hl_crit_comp_tot} components with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kern="1200">
                <a:solidFill>
                  <a:schemeClr val="tx1">
                    <a:lumMod val="100000"/>
                  </a:schemeClr>
                </a:solidFill>
                <a:latin typeface="Arial" panose="020B0604020202020204" pitchFamily="34" charset="0"/>
                <a:ea typeface="+mn-ea"/>
                <a:cs typeface="Arial" panose="020B0604020202020204" pitchFamily="34" charset="0"/>
              </a:rPr>
              <a:t>app1_hl_crit_vio_cnt</a:t>
            </a:r>
            <a:r>
              <a:rPr lang="en-US" sz="120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unique critical security vulnerabilities identified, </a:t>
            </a:r>
            <a:r>
              <a:rPr lang="en-US" sz="1200" kern="1200">
                <a:solidFill>
                  <a:schemeClr val="tx1">
                    <a:lumMod val="100000"/>
                  </a:schemeClr>
                </a:solidFill>
                <a:latin typeface="Arial" panose="020B0604020202020204" pitchFamily="34" charset="0"/>
                <a:ea typeface="+mn-ea"/>
                <a:cs typeface="Arial" panose="020B0604020202020204" pitchFamily="34" charset="0"/>
              </a:rPr>
              <a:t>{app1_hl_high_comp_tot} components with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kern="1200">
                <a:solidFill>
                  <a:schemeClr val="tx1">
                    <a:lumMod val="100000"/>
                  </a:schemeClr>
                </a:solidFill>
                <a:latin typeface="Arial" panose="020B0604020202020204" pitchFamily="34" charset="0"/>
                <a:ea typeface="+mn-ea"/>
                <a:cs typeface="Arial" panose="020B0604020202020204" pitchFamily="34" charset="0"/>
              </a:rPr>
              <a:t>app1_hl_high_vio_cnt</a:t>
            </a:r>
            <a:r>
              <a:rPr lang="en-US" sz="120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High and </a:t>
            </a:r>
            <a:r>
              <a:rPr lang="en-US" sz="1200" kern="1200">
                <a:solidFill>
                  <a:schemeClr val="tx1">
                    <a:lumMod val="100000"/>
                  </a:schemeClr>
                </a:solidFill>
                <a:latin typeface="Arial" panose="020B0604020202020204" pitchFamily="34" charset="0"/>
                <a:ea typeface="+mn-ea"/>
                <a:cs typeface="Arial" panose="020B0604020202020204" pitchFamily="34" charset="0"/>
              </a:rPr>
              <a:t>{app1_hl_med_comp_tot} </a:t>
            </a:r>
            <a:r>
              <a:rPr lang="en-US" sz="1200">
                <a:solidFill>
                  <a:srgbClr val="293C47"/>
                </a:solidFill>
                <a:latin typeface="Arial" panose="020B0604020202020204" pitchFamily="34" charset="0"/>
                <a:ea typeface="+mn-ea"/>
                <a:cs typeface="Arial" panose="020B0604020202020204" pitchFamily="34" charset="0"/>
              </a:rPr>
              <a:t>components with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kern="1200">
                <a:solidFill>
                  <a:schemeClr val="tx1">
                    <a:lumMod val="100000"/>
                  </a:schemeClr>
                </a:solidFill>
                <a:latin typeface="Arial" panose="020B0604020202020204" pitchFamily="34" charset="0"/>
                <a:ea typeface="+mn-ea"/>
                <a:cs typeface="Arial" panose="020B0604020202020204" pitchFamily="34" charset="0"/>
              </a:rPr>
              <a:t>app1_hl_med_vio_cnt</a:t>
            </a:r>
            <a:r>
              <a:rPr lang="en-US" sz="1200">
                <a:solidFill>
                  <a:srgbClr val="293C47"/>
                </a:solidFill>
                <a:latin typeface="Arial" panose="020B0604020202020204" pitchFamily="34" charset="0"/>
                <a:cs typeface="Arial" panose="020B0604020202020204" pitchFamily="34" charset="0"/>
              </a:rPr>
              <a:t>}</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Medium criticality CVEs detected.</a:t>
            </a:r>
          </a:p>
          <a:p>
            <a:pPr marL="177800" marR="0" lvl="1" indent="-177800" algn="l" defTabSz="914400" rtl="0" eaLnBrk="1" fontAlgn="auto" latinLnBrk="0" hangingPunct="1">
              <a:lnSpc>
                <a:spcPct val="100000"/>
              </a:lnSpc>
              <a:spcBef>
                <a:spcPts val="0"/>
              </a:spcBef>
              <a:spcAft>
                <a:spcPts val="300"/>
              </a:spcAft>
              <a:buClr>
                <a:srgbClr val="638DA5">
                  <a:lumMod val="100000"/>
                </a:srgbClr>
              </a:buClr>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Recommend addressing the vulnerabilities by avoiding usage, implementing appropriate firewall rules or upgrading the component to a safer version, as applicable</a:t>
            </a:r>
            <a:r>
              <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07667CB-E9CA-4AC5-9E09-7AF2C377D19A}"/>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0208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CE9-7B67-443F-97DA-1E45D6288FFE}"/>
              </a:ext>
            </a:extLst>
          </p:cNvPr>
          <p:cNvSpPr>
            <a:spLocks noGrp="1"/>
          </p:cNvSpPr>
          <p:nvPr>
            <p:ph type="title"/>
          </p:nvPr>
        </p:nvSpPr>
        <p:spPr>
          <a:xfrm>
            <a:off x="393508" y="395350"/>
            <a:ext cx="11404981" cy="332399"/>
          </a:xfrm>
        </p:spPr>
        <p:txBody>
          <a:bodyPr/>
          <a:lstStyle/>
          <a:p>
            <a:r>
              <a:rPr lang="en-US" b="1" dirty="0">
                <a:solidFill>
                  <a:srgbClr val="FDA110"/>
                </a:solidFill>
                <a:latin typeface="Arial" panose="020B0604020202020204" pitchFamily="34" charset="0"/>
                <a:cs typeface="Arial" panose="020B0604020202020204" pitchFamily="34" charset="0"/>
              </a:rPr>
              <a:t>{app1_name}</a:t>
            </a:r>
            <a:r>
              <a:rPr lang="en-US" dirty="0">
                <a:solidFill>
                  <a:srgbClr val="FDA11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 Open-source component obsolescence</a:t>
            </a:r>
          </a:p>
        </p:txBody>
      </p:sp>
      <p:sp>
        <p:nvSpPr>
          <p:cNvPr id="11" name="ee4pContent2">
            <a:extLst>
              <a:ext uri="{FF2B5EF4-FFF2-40B4-BE49-F238E27FC236}">
                <a16:creationId xmlns:a16="http://schemas.microsoft.com/office/drawing/2014/main" id="{98E1CF3E-7DA7-4F35-9501-EDAE59544965}"/>
              </a:ext>
            </a:extLst>
          </p:cNvPr>
          <p:cNvSpPr txBox="1"/>
          <p:nvPr/>
        </p:nvSpPr>
        <p:spPr>
          <a:xfrm>
            <a:off x="6910218" y="1767154"/>
            <a:ext cx="4390150" cy="2768269"/>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r>
              <a:rPr lang="en-US" sz="1400" b="1" dirty="0">
                <a:solidFill>
                  <a:schemeClr val="tx1">
                    <a:lumMod val="100000"/>
                  </a:schemeClr>
                </a:solidFill>
                <a:latin typeface="Arial" panose="020B0604020202020204" pitchFamily="34" charset="0"/>
                <a:cs typeface="Arial" panose="020B0604020202020204" pitchFamily="34" charset="0"/>
              </a:rPr>
              <a:t>Total components detected: {app1_oss_cmpn_tot}</a:t>
            </a: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dirty="0">
                <a:solidFill>
                  <a:schemeClr val="tx1">
                    <a:lumMod val="100000"/>
                  </a:schemeClr>
                </a:solidFill>
                <a:latin typeface="Arial" panose="020B0604020202020204" pitchFamily="34" charset="0"/>
                <a:cs typeface="Arial" panose="020B0604020202020204" pitchFamily="34" charset="0"/>
              </a:rPr>
              <a:t>Components that are at least 5 years old: </a:t>
            </a:r>
            <a:r>
              <a:rPr lang="en-US" sz="1400" dirty="0">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sz="1400" dirty="0">
                <a:solidFill>
                  <a:schemeClr val="tx1">
                    <a:lumMod val="100000"/>
                  </a:schemeClr>
                </a:solidFill>
                <a:latin typeface="Arial" panose="020B0604020202020204" pitchFamily="34" charset="0"/>
                <a:cs typeface="Arial" panose="020B0604020202020204" pitchFamily="34" charset="0"/>
              </a:rPr>
              <a:t>%  </a:t>
            </a: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dirty="0">
                <a:solidFill>
                  <a:schemeClr val="tx1">
                    <a:lumMod val="100000"/>
                  </a:schemeClr>
                </a:solidFill>
                <a:highlight>
                  <a:srgbClr val="00FF00"/>
                </a:highlight>
                <a:latin typeface="Arial" panose="020B0604020202020204" pitchFamily="34" charset="0"/>
                <a:cs typeface="Arial" panose="020B0604020202020204" pitchFamily="34" charset="0"/>
              </a:rPr>
              <a:t>XX</a:t>
            </a:r>
            <a:r>
              <a:rPr lang="en-US" sz="1400" dirty="0">
                <a:solidFill>
                  <a:schemeClr val="tx1">
                    <a:lumMod val="100000"/>
                  </a:schemeClr>
                </a:solidFill>
                <a:latin typeface="Arial" panose="020B0604020202020204" pitchFamily="34" charset="0"/>
                <a:cs typeface="Arial" panose="020B0604020202020204" pitchFamily="34" charset="0"/>
              </a:rPr>
              <a:t>% of the components have not had a release in the last 5 years.</a:t>
            </a: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dirty="0">
                <a:solidFill>
                  <a:schemeClr val="tx1">
                    <a:lumMod val="100000"/>
                  </a:schemeClr>
                </a:solidFill>
                <a:latin typeface="Arial" panose="020B0604020202020204" pitchFamily="34" charset="0"/>
                <a:cs typeface="Arial" panose="020B0604020202020204" pitchFamily="34" charset="0"/>
              </a:rPr>
              <a:t>Recommend upgrading components older than 5 years, where more recent release is available.</a:t>
            </a: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4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dirty="0">
                <a:solidFill>
                  <a:schemeClr val="tx1">
                    <a:lumMod val="100000"/>
                  </a:schemeClr>
                </a:solidFill>
                <a:latin typeface="Arial" panose="020B0604020202020204" pitchFamily="34" charset="0"/>
                <a:cs typeface="Arial" panose="020B0604020202020204" pitchFamily="34" charset="0"/>
              </a:rPr>
              <a:t>Refer to the attached Excel spreadsheet for details.</a:t>
            </a:r>
          </a:p>
          <a:p>
            <a:pPr marL="108000" lvl="1" indent="0">
              <a:buClr>
                <a:schemeClr val="tx2">
                  <a:lumMod val="100000"/>
                </a:schemeClr>
              </a:buClr>
              <a:buSzPct val="100000"/>
              <a:buNone/>
            </a:pPr>
            <a:endParaRPr lang="en-US" sz="1600" dirty="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dirty="0">
              <a:solidFill>
                <a:schemeClr val="tx1">
                  <a:lumMod val="100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6E48507-921D-4776-882A-B4E152D707D9}"/>
              </a:ext>
            </a:extLst>
          </p:cNvPr>
          <p:cNvSpPr/>
          <p:nvPr/>
        </p:nvSpPr>
        <p:spPr>
          <a:xfrm>
            <a:off x="9025682" y="4975098"/>
            <a:ext cx="2224391" cy="1126276"/>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{app1_name} - Obsolescence report</a:t>
            </a:r>
            <a:br>
              <a:rPr lang="en-US" sz="1200">
                <a:solidFill>
                  <a:schemeClr val="tx1"/>
                </a:solidFill>
                <a:latin typeface="Arial" panose="020B0604020202020204" pitchFamily="34" charset="0"/>
                <a:cs typeface="Arial" panose="020B0604020202020204" pitchFamily="34" charset="0"/>
              </a:rPr>
            </a:b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r>
              <a:rPr lang="en-US" sz="900">
                <a:solidFill>
                  <a:schemeClr val="tx1"/>
                </a:solidFill>
                <a:latin typeface="Arial" panose="020B0604020202020204" pitchFamily="34" charset="0"/>
                <a:cs typeface="Arial" panose="020B0604020202020204" pitchFamily="34" charset="0"/>
              </a:rPr>
              <a:t>(Double-click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C0EE446C-7AD1-44B1-8F89-B7E72C506855}"/>
              </a:ext>
            </a:extLst>
          </p:cNvPr>
          <p:cNvGraphicFramePr>
            <a:graphicFrameLocks/>
          </p:cNvGraphicFramePr>
          <p:nvPr/>
        </p:nvGraphicFramePr>
        <p:xfrm>
          <a:off x="630000" y="1281367"/>
          <a:ext cx="5880130" cy="3717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62E92B3-FF98-48A0-A4C3-8068B10B260E}"/>
              </a:ext>
            </a:extLst>
          </p:cNvPr>
          <p:cNvSpPr txBox="1"/>
          <p:nvPr/>
        </p:nvSpPr>
        <p:spPr>
          <a:xfrm>
            <a:off x="630000" y="5227566"/>
            <a:ext cx="599025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08000" lvl="1" indent="0">
              <a:buClr>
                <a:schemeClr val="tx2">
                  <a:lumMod val="100000"/>
                </a:schemeClr>
              </a:buClr>
              <a:buSzPct val="100000"/>
              <a:buNone/>
            </a:pPr>
            <a:r>
              <a:rPr lang="en-US" sz="1200">
                <a:solidFill>
                  <a:schemeClr val="tx1">
                    <a:lumMod val="100000"/>
                  </a:schemeClr>
                </a:solidFill>
                <a:latin typeface="Arial" panose="020B0604020202020204" pitchFamily="34" charset="0"/>
                <a:cs typeface="Arial" panose="020B0604020202020204" pitchFamily="34" charset="0"/>
              </a:rPr>
              <a:t>This chart shows the number of components with large gaps between the version currently used and the latest available version.</a:t>
            </a:r>
          </a:p>
        </p:txBody>
      </p:sp>
      <p:sp>
        <p:nvSpPr>
          <p:cNvPr id="10" name="TextBox 9">
            <a:extLst>
              <a:ext uri="{FF2B5EF4-FFF2-40B4-BE49-F238E27FC236}">
                <a16:creationId xmlns:a16="http://schemas.microsoft.com/office/drawing/2014/main" id="{036F364E-7574-490E-BDEB-BA6F479E4C82}"/>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9" name="ee4pHeader2">
            <a:extLst>
              <a:ext uri="{FF2B5EF4-FFF2-40B4-BE49-F238E27FC236}">
                <a16:creationId xmlns:a16="http://schemas.microsoft.com/office/drawing/2014/main" id="{CC4724B8-8BA2-41F9-AA73-098AA758F10D}"/>
              </a:ext>
            </a:extLst>
          </p:cNvPr>
          <p:cNvSpPr txBox="1"/>
          <p:nvPr/>
        </p:nvSpPr>
        <p:spPr>
          <a:xfrm>
            <a:off x="6992410" y="1294672"/>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Rectangle 13">
            <a:extLst>
              <a:ext uri="{FF2B5EF4-FFF2-40B4-BE49-F238E27FC236}">
                <a16:creationId xmlns:a16="http://schemas.microsoft.com/office/drawing/2014/main" id="{D3DFE69F-2C8C-48C7-B713-998718C33630}"/>
              </a:ext>
            </a:extLst>
          </p:cNvPr>
          <p:cNvSpPr/>
          <p:nvPr/>
        </p:nvSpPr>
        <p:spPr>
          <a:xfrm rot="19315921">
            <a:off x="2416222" y="2279400"/>
            <a:ext cx="2855391" cy="1754326"/>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pic>
        <p:nvPicPr>
          <p:cNvPr id="16" name="Picture 15" descr="A picture containing icon&#10;&#10;Description automatically generated">
            <a:extLst>
              <a:ext uri="{FF2B5EF4-FFF2-40B4-BE49-F238E27FC236}">
                <a16:creationId xmlns:a16="http://schemas.microsoft.com/office/drawing/2014/main" id="{1F7F042A-8209-45CA-895D-8249FACB1B73}"/>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7" name="TextBox 16">
            <a:extLst>
              <a:ext uri="{FF2B5EF4-FFF2-40B4-BE49-F238E27FC236}">
                <a16:creationId xmlns:a16="http://schemas.microsoft.com/office/drawing/2014/main" id="{C6B930D4-30B3-427F-B6BF-150CA5E16F8F}"/>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
        <p:nvSpPr>
          <p:cNvPr id="3" name="Rectangle 2">
            <a:extLst>
              <a:ext uri="{FF2B5EF4-FFF2-40B4-BE49-F238E27FC236}">
                <a16:creationId xmlns:a16="http://schemas.microsoft.com/office/drawing/2014/main" id="{998002A3-80CB-4F62-5F4B-3D61E4E430D6}"/>
              </a:ext>
            </a:extLst>
          </p:cNvPr>
          <p:cNvSpPr/>
          <p:nvPr/>
        </p:nvSpPr>
        <p:spPr>
          <a:xfrm>
            <a:off x="0" y="320985"/>
            <a:ext cx="12192000" cy="6575247"/>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3173616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DF1B87-65C3-4117-BAE3-313CCCC4F585}"/>
              </a:ext>
            </a:extLst>
          </p:cNvPr>
          <p:cNvSpPr/>
          <p:nvPr/>
        </p:nvSpPr>
        <p:spPr>
          <a:xfrm>
            <a:off x="476973" y="6124770"/>
            <a:ext cx="2566221" cy="651294"/>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rPr>
              <a:t>Full </a:t>
            </a:r>
            <a:r>
              <a:rPr kumimoji="0" lang="en-US" sz="105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rPr>
              <a:t>list of Cloud Blockers &amp; Boosters</a:t>
            </a:r>
            <a:br>
              <a:rPr kumimoji="0" lang="en-US" sz="105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rPr>
            </a:br>
            <a:endParaRPr kumimoji="0" lang="en-US" sz="105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0"/>
              </a:spcBef>
              <a:spcAft>
                <a:spcPts val="1000"/>
              </a:spcAft>
              <a:buClrTx/>
              <a:buSzTx/>
              <a:buFontTx/>
              <a:buNone/>
              <a:tabLst/>
              <a:defRPr/>
            </a:pPr>
            <a:br>
              <a:rPr kumimoji="0" lang="en-US" sz="105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rPr>
            </a:br>
            <a:endParaRPr kumimoji="0" lang="en-US" sz="105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9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rPr>
              <a:t>(Double-click 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A4772C6-53BB-459D-A4E7-86C13DC30017}"/>
              </a:ext>
            </a:extLst>
          </p:cNvPr>
          <p:cNvSpPr>
            <a:spLocks noGrp="1"/>
          </p:cNvSpPr>
          <p:nvPr>
            <p:ph type="title" idx="4294967295"/>
          </p:nvPr>
        </p:nvSpPr>
        <p:spPr>
          <a:xfrm>
            <a:off x="441644" y="131654"/>
            <a:ext cx="11404600" cy="331788"/>
          </a:xfrm>
        </p:spPr>
        <p:txBody>
          <a:bodyPr>
            <a:normAutofit/>
          </a:bodyPr>
          <a:lstStyle/>
          <a:p>
            <a:r>
              <a:rPr lang="en-US" sz="2400" b="0" dirty="0">
                <a:solidFill>
                  <a:srgbClr val="FDA110"/>
                </a:solidFill>
                <a:latin typeface="Arial" panose="020B0604020202020204" pitchFamily="34" charset="0"/>
                <a:cs typeface="Arial" panose="020B0604020202020204" pitchFamily="34" charset="0"/>
              </a:rPr>
              <a:t>{app1_name} </a:t>
            </a:r>
            <a:r>
              <a:rPr lang="en-US" dirty="0">
                <a:solidFill>
                  <a:schemeClr val="tx1"/>
                </a:solidFill>
                <a:latin typeface="Arial" panose="020B0604020202020204"/>
                <a:cs typeface="Gotham Book" pitchFamily="50" charset="0"/>
              </a:rPr>
              <a:t>– </a:t>
            </a:r>
            <a:r>
              <a:rPr lang="en-US" sz="2400" b="0" dirty="0">
                <a:solidFill>
                  <a:schemeClr val="tx1"/>
                </a:solidFill>
                <a:latin typeface="Arial" panose="020B0604020202020204"/>
                <a:cs typeface="Gotham Book" pitchFamily="50" charset="0"/>
              </a:rPr>
              <a:t>Assessment</a:t>
            </a:r>
            <a:r>
              <a:rPr kumimoji="0" lang="en-US" sz="2400" b="0" i="0" u="none" strike="noStrike" kern="1200" cap="none" spc="0" normalizeH="0" baseline="0" noProof="0" dirty="0">
                <a:ln>
                  <a:noFill/>
                </a:ln>
                <a:solidFill>
                  <a:srgbClr val="FDA110"/>
                </a:solidFill>
                <a:effectLst/>
                <a:uLnTx/>
                <a:uFillTx/>
                <a:latin typeface="Arial" panose="020B0604020202020204" pitchFamily="34" charset="0"/>
                <a:ea typeface="+mj-ea"/>
                <a:cs typeface="Arial" panose="020B0604020202020204" pitchFamily="34" charset="0"/>
                <a:sym typeface="Trebuchet MS" panose="020B0603020202020204" pitchFamily="34" charset="0"/>
              </a:rPr>
              <a:t> </a:t>
            </a:r>
            <a:r>
              <a:rPr lang="en-US" sz="2400" b="0" dirty="0">
                <a:solidFill>
                  <a:schemeClr val="tx1"/>
                </a:solidFill>
                <a:latin typeface="Arial" panose="020B0604020202020204"/>
                <a:cs typeface="Gotham Book" pitchFamily="50" charset="0"/>
              </a:rPr>
              <a:t>for cloud compliance [PaaS]</a:t>
            </a:r>
            <a:endParaRPr lang="en-US" dirty="0"/>
          </a:p>
        </p:txBody>
      </p:sp>
      <p:grpSp>
        <p:nvGrpSpPr>
          <p:cNvPr id="10" name="Group 9">
            <a:extLst>
              <a:ext uri="{FF2B5EF4-FFF2-40B4-BE49-F238E27FC236}">
                <a16:creationId xmlns:a16="http://schemas.microsoft.com/office/drawing/2014/main" id="{DFF626B5-1964-C40A-7548-CCAE85765538}"/>
              </a:ext>
            </a:extLst>
          </p:cNvPr>
          <p:cNvGrpSpPr/>
          <p:nvPr/>
        </p:nvGrpSpPr>
        <p:grpSpPr>
          <a:xfrm>
            <a:off x="251360" y="2689605"/>
            <a:ext cx="8661071" cy="2270478"/>
            <a:chOff x="221672" y="2650021"/>
            <a:chExt cx="8661071" cy="2270478"/>
          </a:xfrm>
        </p:grpSpPr>
        <p:pic>
          <p:nvPicPr>
            <p:cNvPr id="7" name="Picture 7" descr="Table&#10;&#10;Description automatically generated">
              <a:extLst>
                <a:ext uri="{FF2B5EF4-FFF2-40B4-BE49-F238E27FC236}">
                  <a16:creationId xmlns:a16="http://schemas.microsoft.com/office/drawing/2014/main" id="{C4E33B41-5CAB-6BB9-6E51-5729F18BD7A0}"/>
                </a:ext>
              </a:extLst>
            </p:cNvPr>
            <p:cNvPicPr>
              <a:picLocks noChangeAspect="1"/>
            </p:cNvPicPr>
            <p:nvPr/>
          </p:nvPicPr>
          <p:blipFill>
            <a:blip r:embed="rId2"/>
            <a:stretch>
              <a:fillRect/>
            </a:stretch>
          </p:blipFill>
          <p:spPr>
            <a:xfrm>
              <a:off x="221672" y="2650021"/>
              <a:ext cx="8661071" cy="2270478"/>
            </a:xfrm>
            <a:prstGeom prst="rect">
              <a:avLst/>
            </a:prstGeom>
          </p:spPr>
        </p:pic>
        <p:sp>
          <p:nvSpPr>
            <p:cNvPr id="13" name="Rectangle: Rounded Corners 12">
              <a:extLst>
                <a:ext uri="{FF2B5EF4-FFF2-40B4-BE49-F238E27FC236}">
                  <a16:creationId xmlns:a16="http://schemas.microsoft.com/office/drawing/2014/main" id="{10DEA418-1F73-9575-34F1-D7F0884EE985}"/>
                </a:ext>
              </a:extLst>
            </p:cNvPr>
            <p:cNvSpPr/>
            <p:nvPr/>
          </p:nvSpPr>
          <p:spPr>
            <a:xfrm>
              <a:off x="257233" y="3093551"/>
              <a:ext cx="8578653" cy="1822530"/>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Trebuchet MS"/>
                <a:ea typeface="+mn-ea"/>
                <a:cs typeface="+mn-cs"/>
              </a:endParaRPr>
            </a:p>
          </p:txBody>
        </p:sp>
      </p:grpSp>
      <p:sp>
        <p:nvSpPr>
          <p:cNvPr id="14" name="Speech Bubble: Rectangle with Corners Rounded 13">
            <a:extLst>
              <a:ext uri="{FF2B5EF4-FFF2-40B4-BE49-F238E27FC236}">
                <a16:creationId xmlns:a16="http://schemas.microsoft.com/office/drawing/2014/main" id="{B68B4BAA-500B-97EA-93A1-4E0037AD1A43}"/>
              </a:ext>
            </a:extLst>
          </p:cNvPr>
          <p:cNvSpPr/>
          <p:nvPr/>
        </p:nvSpPr>
        <p:spPr>
          <a:xfrm>
            <a:off x="1712123" y="2943888"/>
            <a:ext cx="1971695" cy="274945"/>
          </a:xfrm>
          <a:prstGeom prst="wedgeRoundRectCallout">
            <a:avLst>
              <a:gd name="adj1" fmla="val 31520"/>
              <a:gd name="adj2" fmla="val 26374"/>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rebuchet MS"/>
                <a:ea typeface="+mn-ea"/>
                <a:cs typeface="+mn-cs"/>
              </a:rPr>
              <a:t>Cloud Migration Blockers</a:t>
            </a:r>
          </a:p>
        </p:txBody>
      </p:sp>
      <p:grpSp>
        <p:nvGrpSpPr>
          <p:cNvPr id="9" name="Group 8">
            <a:extLst>
              <a:ext uri="{FF2B5EF4-FFF2-40B4-BE49-F238E27FC236}">
                <a16:creationId xmlns:a16="http://schemas.microsoft.com/office/drawing/2014/main" id="{F1F915A6-BA12-5FCF-CBA5-87690792980F}"/>
              </a:ext>
            </a:extLst>
          </p:cNvPr>
          <p:cNvGrpSpPr/>
          <p:nvPr/>
        </p:nvGrpSpPr>
        <p:grpSpPr>
          <a:xfrm>
            <a:off x="227544" y="5347327"/>
            <a:ext cx="8709951" cy="550600"/>
            <a:chOff x="257232" y="5238470"/>
            <a:chExt cx="8581303" cy="441743"/>
          </a:xfrm>
        </p:grpSpPr>
        <p:pic>
          <p:nvPicPr>
            <p:cNvPr id="8" name="Picture 8" descr="A picture containing chart&#10;&#10;Description automatically generated">
              <a:extLst>
                <a:ext uri="{FF2B5EF4-FFF2-40B4-BE49-F238E27FC236}">
                  <a16:creationId xmlns:a16="http://schemas.microsoft.com/office/drawing/2014/main" id="{235927E6-6F1B-AC1C-DCE7-29ECB3722EB8}"/>
                </a:ext>
              </a:extLst>
            </p:cNvPr>
            <p:cNvPicPr>
              <a:picLocks noChangeAspect="1"/>
            </p:cNvPicPr>
            <p:nvPr/>
          </p:nvPicPr>
          <p:blipFill>
            <a:blip r:embed="rId3"/>
            <a:stretch>
              <a:fillRect/>
            </a:stretch>
          </p:blipFill>
          <p:spPr>
            <a:xfrm>
              <a:off x="300842" y="5293050"/>
              <a:ext cx="8433458" cy="349095"/>
            </a:xfrm>
            <a:prstGeom prst="rect">
              <a:avLst/>
            </a:prstGeom>
          </p:spPr>
        </p:pic>
        <p:sp>
          <p:nvSpPr>
            <p:cNvPr id="15" name="Rectangle: Rounded Corners 14">
              <a:extLst>
                <a:ext uri="{FF2B5EF4-FFF2-40B4-BE49-F238E27FC236}">
                  <a16:creationId xmlns:a16="http://schemas.microsoft.com/office/drawing/2014/main" id="{B441EBD4-550E-A213-5922-D084145041D4}"/>
                </a:ext>
              </a:extLst>
            </p:cNvPr>
            <p:cNvSpPr/>
            <p:nvPr/>
          </p:nvSpPr>
          <p:spPr>
            <a:xfrm>
              <a:off x="257232" y="5238470"/>
              <a:ext cx="8581303" cy="441743"/>
            </a:xfrm>
            <a:prstGeom prst="roundRect">
              <a:avLst/>
            </a:prstGeom>
            <a:noFill/>
            <a:ln w="28575" cap="rnd" cmpd="sng" algn="ctr">
              <a:solidFill>
                <a:srgbClr val="19B698"/>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Trebuchet MS"/>
                <a:ea typeface="+mn-ea"/>
                <a:cs typeface="+mn-cs"/>
              </a:endParaRPr>
            </a:p>
          </p:txBody>
        </p:sp>
      </p:grpSp>
      <p:sp>
        <p:nvSpPr>
          <p:cNvPr id="17" name="Speech Bubble: Rectangle with Corners Rounded 16">
            <a:extLst>
              <a:ext uri="{FF2B5EF4-FFF2-40B4-BE49-F238E27FC236}">
                <a16:creationId xmlns:a16="http://schemas.microsoft.com/office/drawing/2014/main" id="{1B11FECE-2876-DA78-B014-E9C88E194F6C}"/>
              </a:ext>
            </a:extLst>
          </p:cNvPr>
          <p:cNvSpPr/>
          <p:nvPr/>
        </p:nvSpPr>
        <p:spPr>
          <a:xfrm>
            <a:off x="1760387" y="5183291"/>
            <a:ext cx="2172084" cy="253478"/>
          </a:xfrm>
          <a:prstGeom prst="wedgeRoundRectCallout">
            <a:avLst>
              <a:gd name="adj1" fmla="val 12259"/>
              <a:gd name="adj2" fmla="val -44086"/>
              <a:gd name="adj3" fmla="val 16667"/>
            </a:avLst>
          </a:prstGeom>
          <a:solidFill>
            <a:srgbClr val="19B698"/>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Trebuchet MS"/>
                <a:ea typeface="+mn-ea"/>
                <a:cs typeface="+mn-cs"/>
              </a:rPr>
              <a:t>Cloud Migration Boosters</a:t>
            </a:r>
          </a:p>
        </p:txBody>
      </p:sp>
      <p:sp>
        <p:nvSpPr>
          <p:cNvPr id="18" name="ee4pContent2">
            <a:extLst>
              <a:ext uri="{FF2B5EF4-FFF2-40B4-BE49-F238E27FC236}">
                <a16:creationId xmlns:a16="http://schemas.microsoft.com/office/drawing/2014/main" id="{CB726426-CA94-A59D-F3F8-71303B26EBA0}"/>
              </a:ext>
            </a:extLst>
          </p:cNvPr>
          <p:cNvSpPr txBox="1"/>
          <p:nvPr/>
        </p:nvSpPr>
        <p:spPr>
          <a:xfrm>
            <a:off x="8969339" y="2646733"/>
            <a:ext cx="3071973" cy="3399417"/>
          </a:xfrm>
          <a:custGeom>
            <a:avLst/>
            <a:gdLst>
              <a:gd name="connsiteX0" fmla="*/ 0 w 2233127"/>
              <a:gd name="connsiteY0" fmla="*/ 0 h 2992366"/>
              <a:gd name="connsiteX1" fmla="*/ 2233127 w 2233127"/>
              <a:gd name="connsiteY1" fmla="*/ 0 h 2992366"/>
              <a:gd name="connsiteX2" fmla="*/ 2233127 w 2233127"/>
              <a:gd name="connsiteY2" fmla="*/ 2992366 h 2992366"/>
              <a:gd name="connsiteX3" fmla="*/ 0 w 2233127"/>
              <a:gd name="connsiteY3" fmla="*/ 2992366 h 2992366"/>
              <a:gd name="connsiteX4" fmla="*/ 0 w 2233127"/>
              <a:gd name="connsiteY4" fmla="*/ 0 h 299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127" h="2992366" fill="none" extrusionOk="0">
                <a:moveTo>
                  <a:pt x="0" y="0"/>
                </a:moveTo>
                <a:cubicBezTo>
                  <a:pt x="720437" y="-149972"/>
                  <a:pt x="1907411" y="85198"/>
                  <a:pt x="2233127" y="0"/>
                </a:cubicBezTo>
                <a:cubicBezTo>
                  <a:pt x="2402538" y="304424"/>
                  <a:pt x="2318681" y="2513499"/>
                  <a:pt x="2233127" y="2992366"/>
                </a:cubicBezTo>
                <a:cubicBezTo>
                  <a:pt x="1986530" y="3083742"/>
                  <a:pt x="1084046" y="2986309"/>
                  <a:pt x="0" y="2992366"/>
                </a:cubicBezTo>
                <a:cubicBezTo>
                  <a:pt x="-92943" y="2073806"/>
                  <a:pt x="-168235" y="994696"/>
                  <a:pt x="0" y="0"/>
                </a:cubicBezTo>
                <a:close/>
              </a:path>
              <a:path w="2233127" h="2992366" stroke="0" extrusionOk="0">
                <a:moveTo>
                  <a:pt x="0" y="0"/>
                </a:moveTo>
                <a:cubicBezTo>
                  <a:pt x="939985" y="-113254"/>
                  <a:pt x="1736656" y="102601"/>
                  <a:pt x="2233127" y="0"/>
                </a:cubicBezTo>
                <a:cubicBezTo>
                  <a:pt x="2180302" y="1476634"/>
                  <a:pt x="2356301" y="1705680"/>
                  <a:pt x="2233127" y="2992366"/>
                </a:cubicBezTo>
                <a:cubicBezTo>
                  <a:pt x="1726075" y="3048176"/>
                  <a:pt x="794601" y="3161324"/>
                  <a:pt x="0" y="2992366"/>
                </a:cubicBezTo>
                <a:cubicBezTo>
                  <a:pt x="-144930" y="2448409"/>
                  <a:pt x="-18259" y="802751"/>
                  <a:pt x="0" y="0"/>
                </a:cubicBezTo>
                <a:close/>
              </a:path>
            </a:pathLst>
          </a:custGeom>
          <a:ln w="28575" cap="rnd">
            <a:noFill/>
          </a:ln>
        </p:spPr>
        <p:txBody>
          <a:bodyPr vert="horz"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endParaRPr kumimoji="0" lang="en-US" sz="1200" b="1" i="0" u="none" strike="noStrike" kern="1200" cap="none" spc="0" normalizeH="0" baseline="0" noProof="0">
              <a:ln>
                <a:noFill/>
              </a:ln>
              <a:solidFill>
                <a:srgbClr val="FDA110"/>
              </a:solidFill>
              <a:effectLst/>
              <a:uLnTx/>
              <a:uFillTx/>
              <a:latin typeface="Arial"/>
              <a:ea typeface="+mn-ea"/>
              <a:cs typeface="Arial"/>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r>
              <a:rPr kumimoji="0" lang="en-US" sz="1200" b="1" i="0" u="none" strike="noStrike" kern="1200" cap="none" spc="0" normalizeH="0" baseline="0" noProof="0">
                <a:ln>
                  <a:noFill/>
                </a:ln>
                <a:solidFill>
                  <a:srgbClr val="FDA110"/>
                </a:solidFill>
                <a:effectLst/>
                <a:uLnTx/>
                <a:uFillTx/>
                <a:latin typeface="Arial"/>
                <a:ea typeface="+mn-ea"/>
                <a:cs typeface="Arial"/>
              </a:rPr>
              <a:t>Explanation</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a:ea typeface="+mn-ea"/>
              <a:cs typeface="Arial"/>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r>
              <a:rPr kumimoji="0" lang="en-US" sz="1200" b="0" i="0" u="none" strike="noStrike" kern="1200" cap="none" spc="0" normalizeH="0" baseline="0" noProof="0">
                <a:ln>
                  <a:noFill/>
                </a:ln>
                <a:solidFill>
                  <a:srgbClr val="293C47">
                    <a:lumMod val="100000"/>
                  </a:srgbClr>
                </a:solidFill>
                <a:effectLst/>
                <a:uLnTx/>
                <a:uFillTx/>
                <a:latin typeface="Arial"/>
                <a:ea typeface="+mn-ea"/>
                <a:cs typeface="Arial"/>
              </a:rPr>
              <a:t>Cloud blockers are the practices which stop application from using cloud native services making it less cloud friendly.</a:t>
            </a:r>
            <a:endParaRPr kumimoji="0" lang="en-US" sz="1200" b="0" i="0" u="none" strike="noStrike" kern="1200" cap="none" spc="0" normalizeH="0" baseline="0" noProof="0">
              <a:ln>
                <a:noFill/>
              </a:ln>
              <a:solidFill>
                <a:srgbClr val="293C47">
                  <a:lumMod val="100000"/>
                </a:srgbClr>
              </a:solidFill>
              <a:effectLst/>
              <a:uLnTx/>
              <a:uFillTx/>
              <a:latin typeface="Trebuchet MS"/>
              <a:ea typeface="+mn-lt"/>
              <a:cs typeface="+mn-lt"/>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ea typeface="+mn-ea"/>
              <a:cs typeface="Arial" panose="020B0604020202020204" pitchFamily="34" charset="0"/>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r>
              <a:rPr kumimoji="0" lang="en-US" sz="1200" b="0" i="0" u="none" strike="noStrike" kern="1200" cap="none" spc="0" normalizeH="0" baseline="0" noProof="0">
                <a:ln>
                  <a:noFill/>
                </a:ln>
                <a:solidFill>
                  <a:srgbClr val="293C47">
                    <a:lumMod val="100000"/>
                  </a:srgbClr>
                </a:solidFill>
                <a:effectLst/>
                <a:uLnTx/>
                <a:uFillTx/>
                <a:latin typeface="Arial"/>
                <a:ea typeface="+mn-ea"/>
                <a:cs typeface="Arial"/>
              </a:rPr>
              <a:t>There are r</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oadblocks which should be reviewed for cloud native migration -</a:t>
            </a:r>
            <a:endParaRPr lang="en-US" sz="1200" b="0" i="0" u="none" strike="noStrike" kern="1200" cap="none" spc="0" normalizeH="0" baseline="0" noProof="0">
              <a:ln>
                <a:noFill/>
              </a:ln>
              <a:solidFill>
                <a:schemeClr val="tx1">
                  <a:lumMod val="50000"/>
                </a:schemeClr>
              </a:solidFill>
              <a:effectLst/>
              <a:uLnTx/>
              <a:uFillTx/>
              <a:latin typeface="Arial"/>
              <a:cs typeface="Arial"/>
            </a:endParaRPr>
          </a:p>
          <a:p>
            <a:pPr marL="279400" lvl="1" indent="-171450">
              <a:buFont typeface="Arial"/>
              <a:buChar char="•"/>
              <a:defRPr/>
            </a:pPr>
            <a:r>
              <a:rPr lang="en-US" sz="1200">
                <a:solidFill>
                  <a:schemeClr val="tx1">
                    <a:lumMod val="50000"/>
                  </a:schemeClr>
                </a:solidFill>
                <a:latin typeface="Arial"/>
                <a:cs typeface="Arial"/>
              </a:rPr>
              <a:t>Python</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 contains</a:t>
            </a:r>
            <a:r>
              <a:rPr lang="en-US" sz="1200">
                <a:solidFill>
                  <a:schemeClr val="tx1">
                    <a:lumMod val="50000"/>
                  </a:schemeClr>
                </a:solidFill>
                <a:latin typeface="Arial"/>
                <a:cs typeface="Arial"/>
              </a:rPr>
              <a:t> 9</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 rules with </a:t>
            </a:r>
            <a:r>
              <a:rPr lang="en-US" sz="1200" b="1">
                <a:solidFill>
                  <a:schemeClr val="tx1">
                    <a:lumMod val="50000"/>
                  </a:schemeClr>
                </a:solidFill>
                <a:latin typeface="Arial"/>
                <a:ea typeface="+mn-lt"/>
                <a:cs typeface="Arial"/>
              </a:rPr>
              <a:t>661</a:t>
            </a:r>
            <a:r>
              <a:rPr kumimoji="0" lang="en-US" sz="1200" b="1" i="0" u="none" strike="noStrike" kern="1200" cap="none" spc="0" normalizeH="0" baseline="0" noProof="0">
                <a:ln>
                  <a:noFill/>
                </a:ln>
                <a:solidFill>
                  <a:schemeClr val="tx1">
                    <a:lumMod val="50000"/>
                  </a:schemeClr>
                </a:solidFill>
                <a:effectLst/>
                <a:uLnTx/>
                <a:uFillTx/>
                <a:latin typeface="Arial"/>
                <a:ea typeface="+mn-lt"/>
                <a:cs typeface="Arial"/>
              </a:rPr>
              <a:t> roadblocks</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 </a:t>
            </a:r>
            <a:endParaRPr lang="en-US" sz="1200" b="0" i="0" u="none" strike="noStrike" kern="1200" cap="none" spc="0" normalizeH="0" baseline="0" noProof="0">
              <a:ln>
                <a:noFill/>
              </a:ln>
              <a:solidFill>
                <a:schemeClr val="tx1">
                  <a:lumMod val="50000"/>
                </a:schemeClr>
              </a:solidFill>
              <a:effectLst/>
              <a:uLnTx/>
              <a:uFillTx/>
              <a:latin typeface="Trebuchet MS"/>
              <a:cs typeface="Arial"/>
            </a:endParaRPr>
          </a:p>
          <a:p>
            <a:pPr marL="279400" lvl="1" indent="-171450">
              <a:buFont typeface="Arial"/>
              <a:buChar char="•"/>
              <a:defRPr/>
            </a:pPr>
            <a:r>
              <a:rPr lang="en-US" sz="1200">
                <a:solidFill>
                  <a:schemeClr val="tx1">
                    <a:lumMod val="50000"/>
                  </a:schemeClr>
                </a:solidFill>
                <a:latin typeface="Arial"/>
                <a:cs typeface="Arial"/>
              </a:rPr>
              <a:t>JavaScript 4</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 rules with</a:t>
            </a:r>
            <a:r>
              <a:rPr lang="en-US" sz="1200">
                <a:solidFill>
                  <a:schemeClr val="tx1">
                    <a:lumMod val="50000"/>
                  </a:schemeClr>
                </a:solidFill>
                <a:latin typeface="Arial"/>
                <a:cs typeface="Arial"/>
              </a:rPr>
              <a:t> </a:t>
            </a:r>
            <a:r>
              <a:rPr lang="en-US" sz="1200" b="1">
                <a:solidFill>
                  <a:schemeClr val="tx1">
                    <a:lumMod val="50000"/>
                  </a:schemeClr>
                </a:solidFill>
                <a:latin typeface="Arial"/>
                <a:cs typeface="Arial"/>
              </a:rPr>
              <a:t>18</a:t>
            </a:r>
            <a:r>
              <a:rPr kumimoji="0" lang="en-US" sz="1200" b="1" i="0" u="none" strike="noStrike" kern="1200" cap="none" spc="0" normalizeH="0" baseline="0" noProof="0">
                <a:ln>
                  <a:noFill/>
                </a:ln>
                <a:solidFill>
                  <a:schemeClr val="tx1">
                    <a:lumMod val="50000"/>
                  </a:schemeClr>
                </a:solidFill>
                <a:effectLst/>
                <a:uLnTx/>
                <a:uFillTx/>
                <a:latin typeface="Arial"/>
                <a:ea typeface="+mn-ea"/>
                <a:cs typeface="Arial"/>
              </a:rPr>
              <a:t> roadblocks</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a:t>
            </a:r>
            <a:endParaRPr lang="en-US" sz="1200" b="0" i="0" u="none" strike="noStrike" kern="1200" cap="none" spc="0" normalizeH="0" baseline="0" noProof="0">
              <a:ln>
                <a:noFill/>
              </a:ln>
              <a:solidFill>
                <a:schemeClr val="tx1">
                  <a:lumMod val="50000"/>
                </a:schemeClr>
              </a:solidFill>
              <a:effectLst/>
              <a:uLnTx/>
              <a:uFillTx/>
              <a:latin typeface="Trebuchet MS"/>
              <a:cs typeface="Arial"/>
            </a:endParaRPr>
          </a:p>
          <a:p>
            <a:pPr marL="279400" lvl="1" indent="-171450">
              <a:buFont typeface="Arial"/>
              <a:buChar char="•"/>
              <a:defRPr/>
            </a:pPr>
            <a:r>
              <a:rPr lang="en-US" sz="1200">
                <a:solidFill>
                  <a:schemeClr val="tx1">
                    <a:lumMod val="50000"/>
                  </a:schemeClr>
                </a:solidFill>
                <a:latin typeface="Arial"/>
                <a:cs typeface="Arial"/>
              </a:rPr>
              <a:t>Java 8</a:t>
            </a:r>
            <a:r>
              <a:rPr kumimoji="0" lang="en-US" sz="1200" b="0" i="0" u="none" strike="noStrike" kern="1200" cap="none" spc="0" normalizeH="0" baseline="0" noProof="0">
                <a:ln>
                  <a:noFill/>
                </a:ln>
                <a:solidFill>
                  <a:schemeClr val="tx1">
                    <a:lumMod val="50000"/>
                  </a:schemeClr>
                </a:solidFill>
                <a:effectLst/>
                <a:uLnTx/>
                <a:uFillTx/>
                <a:latin typeface="Arial"/>
                <a:ea typeface="+mn-ea"/>
                <a:cs typeface="Arial"/>
              </a:rPr>
              <a:t> rules with</a:t>
            </a:r>
            <a:r>
              <a:rPr lang="en-US" sz="1200">
                <a:solidFill>
                  <a:schemeClr val="tx1">
                    <a:lumMod val="50000"/>
                  </a:schemeClr>
                </a:solidFill>
                <a:latin typeface="Arial"/>
                <a:cs typeface="Arial"/>
              </a:rPr>
              <a:t> </a:t>
            </a:r>
            <a:r>
              <a:rPr lang="en-US" sz="1200" b="1">
                <a:solidFill>
                  <a:srgbClr val="293C47">
                    <a:lumMod val="100000"/>
                  </a:srgbClr>
                </a:solidFill>
                <a:latin typeface="Arial"/>
                <a:cs typeface="Arial"/>
              </a:rPr>
              <a:t>152</a:t>
            </a:r>
            <a:r>
              <a:rPr kumimoji="0" lang="en-US" sz="1200" b="1" i="0" u="none" strike="noStrike" kern="1200" cap="none" spc="0" normalizeH="0" baseline="0" noProof="0">
                <a:ln>
                  <a:noFill/>
                </a:ln>
                <a:solidFill>
                  <a:srgbClr val="293C47">
                    <a:lumMod val="100000"/>
                  </a:srgbClr>
                </a:solidFill>
                <a:effectLst/>
                <a:uLnTx/>
                <a:uFillTx/>
                <a:latin typeface="Arial"/>
                <a:ea typeface="+mn-ea"/>
                <a:cs typeface="Arial"/>
              </a:rPr>
              <a:t> roadblocks</a:t>
            </a:r>
            <a:r>
              <a:rPr kumimoji="0" lang="en-US" sz="1200" b="0" i="0" u="none" strike="noStrike" kern="1200" cap="none" spc="0" normalizeH="0" baseline="0" noProof="0">
                <a:ln>
                  <a:noFill/>
                </a:ln>
                <a:solidFill>
                  <a:srgbClr val="293C47">
                    <a:lumMod val="100000"/>
                  </a:srgbClr>
                </a:solidFill>
                <a:effectLst/>
                <a:uLnTx/>
                <a:uFillTx/>
                <a:latin typeface="Arial"/>
                <a:ea typeface="+mn-ea"/>
                <a:cs typeface="Arial"/>
              </a:rPr>
              <a:t>.</a:t>
            </a:r>
            <a:endParaRPr kumimoji="0" lang="en-US" sz="1200" b="0" i="0" u="none" strike="noStrike" kern="1200" cap="none" spc="0" normalizeH="0" baseline="0" noProof="0">
              <a:ln>
                <a:noFill/>
              </a:ln>
              <a:solidFill>
                <a:srgbClr val="293C47">
                  <a:lumMod val="100000"/>
                </a:srgbClr>
              </a:solidFill>
              <a:effectLst/>
              <a:uLnTx/>
              <a:uFillTx/>
              <a:latin typeface="Trebuchet MS"/>
              <a:ea typeface="+mn-ea"/>
              <a:cs typeface="+mn-cs"/>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ea typeface="+mn-ea"/>
              <a:cs typeface="Arial" panose="020B0604020202020204" pitchFamily="34" charset="0"/>
            </a:endParaRP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r>
              <a:rPr kumimoji="0" lang="en-US" sz="1200" b="0" i="0" u="none" strike="noStrike" kern="1200" cap="none" spc="0" normalizeH="0" baseline="0" noProof="0">
                <a:ln>
                  <a:noFill/>
                </a:ln>
                <a:solidFill>
                  <a:srgbClr val="293C47">
                    <a:lumMod val="100000"/>
                  </a:srgbClr>
                </a:solidFill>
                <a:effectLst/>
                <a:uLnTx/>
                <a:uFillTx/>
                <a:latin typeface="Arial"/>
                <a:ea typeface="+mn-ea"/>
                <a:cs typeface="Arial"/>
              </a:rPr>
              <a:t>Roadblocks can be improved to improve compatibility to cloud native services.</a:t>
            </a:r>
          </a:p>
          <a:p>
            <a:pPr marL="107950" marR="0" lvl="1" indent="0" algn="l" defTabSz="914400" rtl="0" eaLnBrk="1" fontAlgn="auto" latinLnBrk="0" hangingPunct="1">
              <a:lnSpc>
                <a:spcPct val="100000"/>
              </a:lnSpc>
              <a:spcBef>
                <a:spcPts val="0"/>
              </a:spcBef>
              <a:spcAft>
                <a:spcPts val="0"/>
              </a:spcAft>
              <a:buClr>
                <a:srgbClr val="638DA5">
                  <a:lumMod val="100000"/>
                </a:srgbClr>
              </a:buClr>
              <a:buSzPct val="100000"/>
              <a:buFontTx/>
              <a:buNone/>
              <a:tabLst/>
              <a:defRPr/>
            </a:pPr>
            <a:endParaRPr kumimoji="0" lang="en-US" sz="1200" b="0" i="0" u="none" strike="noStrike" kern="1200" cap="none" spc="0" normalizeH="0" baseline="0" noProof="0">
              <a:ln>
                <a:noFill/>
              </a:ln>
              <a:solidFill>
                <a:srgbClr val="293C47">
                  <a:lumMod val="100000"/>
                </a:srgbClr>
              </a:solidFill>
              <a:effectLst/>
              <a:uLnTx/>
              <a:uFillTx/>
              <a:latin typeface="Arial" panose="020B0604020202020204" pitchFamily="34" charset="0"/>
              <a:ea typeface="+mn-ea"/>
              <a:cs typeface="Arial" panose="020B0604020202020204" pitchFamily="34" charset="0"/>
            </a:endParaRPr>
          </a:p>
        </p:txBody>
      </p:sp>
      <p:sp>
        <p:nvSpPr>
          <p:cNvPr id="19" name="Rectangle 18">
            <a:extLst>
              <a:ext uri="{FF2B5EF4-FFF2-40B4-BE49-F238E27FC236}">
                <a16:creationId xmlns:a16="http://schemas.microsoft.com/office/drawing/2014/main" id="{3F42CB12-6E98-9722-A519-FC262DA85A00}"/>
              </a:ext>
            </a:extLst>
          </p:cNvPr>
          <p:cNvSpPr/>
          <p:nvPr/>
        </p:nvSpPr>
        <p:spPr>
          <a:xfrm>
            <a:off x="496765" y="682288"/>
            <a:ext cx="7980236" cy="75841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1600" b="1" i="0" u="none" strike="noStrike" kern="1200" cap="none" spc="0" normalizeH="0" baseline="0" noProof="0">
                <a:ln>
                  <a:noFill/>
                </a:ln>
                <a:solidFill>
                  <a:schemeClr val="bg2">
                    <a:lumMod val="25000"/>
                  </a:schemeClr>
                </a:solidFill>
                <a:effectLst/>
                <a:uLnTx/>
                <a:uFillTx/>
                <a:latin typeface="Arial"/>
                <a:cs typeface="Arial"/>
              </a:rPr>
              <a:t>Takeaway</a:t>
            </a:r>
            <a:r>
              <a:rPr kumimoji="0" lang="en-US" sz="1600" b="0" i="0" u="none" strike="noStrike" kern="1200" cap="none" spc="0" normalizeH="0" baseline="0" noProof="0">
                <a:ln>
                  <a:noFill/>
                </a:ln>
                <a:solidFill>
                  <a:schemeClr val="bg2">
                    <a:lumMod val="25000"/>
                  </a:schemeClr>
                </a:solidFill>
                <a:effectLst/>
                <a:uLnTx/>
                <a:uFillTx/>
                <a:latin typeface="Arial"/>
                <a:cs typeface="Arial"/>
              </a:rPr>
              <a:t>: Application scores fair for cloud compliance i.e., platform as a service. </a:t>
            </a:r>
            <a:r>
              <a:rPr lang="en-US" sz="1600">
                <a:solidFill>
                  <a:schemeClr val="bg2">
                    <a:lumMod val="25000"/>
                  </a:schemeClr>
                </a:solidFill>
                <a:latin typeface="Arial"/>
                <a:cs typeface="Arial"/>
              </a:rPr>
              <a:t>Python</a:t>
            </a:r>
            <a:r>
              <a:rPr kumimoji="0" lang="en-US" sz="1600" b="0" i="0" u="none" strike="noStrike" kern="1200" cap="none" spc="0" normalizeH="0" baseline="0" noProof="0">
                <a:ln>
                  <a:noFill/>
                </a:ln>
                <a:solidFill>
                  <a:schemeClr val="bg2">
                    <a:lumMod val="25000"/>
                  </a:schemeClr>
                </a:solidFill>
                <a:effectLst/>
                <a:uLnTx/>
                <a:uFillTx/>
                <a:latin typeface="Arial"/>
                <a:cs typeface="Arial"/>
              </a:rPr>
              <a:t> and Java have improvement scope which should be improved in mid-term for improving compliance.</a:t>
            </a:r>
          </a:p>
        </p:txBody>
      </p:sp>
      <p:pic>
        <p:nvPicPr>
          <p:cNvPr id="20" name="Graphic 13" descr="Key with solid fill">
            <a:extLst>
              <a:ext uri="{FF2B5EF4-FFF2-40B4-BE49-F238E27FC236}">
                <a16:creationId xmlns:a16="http://schemas.microsoft.com/office/drawing/2014/main" id="{B6673B08-C3AC-6756-3DBD-F7C8C2919E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913" y="681009"/>
            <a:ext cx="394855" cy="394855"/>
          </a:xfrm>
          <a:prstGeom prst="rect">
            <a:avLst/>
          </a:prstGeom>
        </p:spPr>
      </p:pic>
      <p:pic>
        <p:nvPicPr>
          <p:cNvPr id="5" name="Picture 5">
            <a:extLst>
              <a:ext uri="{FF2B5EF4-FFF2-40B4-BE49-F238E27FC236}">
                <a16:creationId xmlns:a16="http://schemas.microsoft.com/office/drawing/2014/main" id="{75F185BB-8FFC-7BF5-1082-AB612FF2B1FB}"/>
              </a:ext>
            </a:extLst>
          </p:cNvPr>
          <p:cNvPicPr>
            <a:picLocks noChangeAspect="1"/>
          </p:cNvPicPr>
          <p:nvPr/>
        </p:nvPicPr>
        <p:blipFill>
          <a:blip r:embed="rId6"/>
          <a:stretch>
            <a:fillRect/>
          </a:stretch>
        </p:blipFill>
        <p:spPr>
          <a:xfrm>
            <a:off x="448149" y="1716470"/>
            <a:ext cx="7998030" cy="782801"/>
          </a:xfrm>
          <a:prstGeom prst="rect">
            <a:avLst/>
          </a:prstGeom>
        </p:spPr>
      </p:pic>
      <p:pic>
        <p:nvPicPr>
          <p:cNvPr id="6" name="Picture 6" descr="Chart, pie chart&#10;&#10;Description automatically generated">
            <a:extLst>
              <a:ext uri="{FF2B5EF4-FFF2-40B4-BE49-F238E27FC236}">
                <a16:creationId xmlns:a16="http://schemas.microsoft.com/office/drawing/2014/main" id="{37DB1804-0564-A3CF-B8F4-7A7B9868F6EC}"/>
              </a:ext>
            </a:extLst>
          </p:cNvPr>
          <p:cNvPicPr>
            <a:picLocks noChangeAspect="1"/>
          </p:cNvPicPr>
          <p:nvPr/>
        </p:nvPicPr>
        <p:blipFill>
          <a:blip r:embed="rId7"/>
          <a:stretch>
            <a:fillRect/>
          </a:stretch>
        </p:blipFill>
        <p:spPr>
          <a:xfrm>
            <a:off x="8684731" y="624115"/>
            <a:ext cx="3327070" cy="2066963"/>
          </a:xfrm>
          <a:prstGeom prst="rect">
            <a:avLst/>
          </a:prstGeom>
        </p:spPr>
      </p:pic>
      <p:sp>
        <p:nvSpPr>
          <p:cNvPr id="3" name="Rectangle 2">
            <a:extLst>
              <a:ext uri="{FF2B5EF4-FFF2-40B4-BE49-F238E27FC236}">
                <a16:creationId xmlns:a16="http://schemas.microsoft.com/office/drawing/2014/main" id="{BC2BF5B9-6DB4-1363-BE06-0E7D22299F35}"/>
              </a:ext>
            </a:extLst>
          </p:cNvPr>
          <p:cNvSpPr/>
          <p:nvPr/>
        </p:nvSpPr>
        <p:spPr>
          <a:xfrm rot="19171758">
            <a:off x="3993695" y="2967335"/>
            <a:ext cx="420461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Page</a:t>
            </a:r>
          </a:p>
        </p:txBody>
      </p:sp>
      <p:sp>
        <p:nvSpPr>
          <p:cNvPr id="4" name="TextBox 3">
            <a:extLst>
              <a:ext uri="{FF2B5EF4-FFF2-40B4-BE49-F238E27FC236}">
                <a16:creationId xmlns:a16="http://schemas.microsoft.com/office/drawing/2014/main" id="{DB64A643-3ECD-B1AB-AE80-76F9EF02D754}"/>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61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2C54C5B9-893C-D98E-40EA-882FBED1D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86" y="2914088"/>
            <a:ext cx="5295900" cy="419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app1_GreenDetailTable">
            <a:extLst>
              <a:ext uri="{FF2B5EF4-FFF2-40B4-BE49-F238E27FC236}">
                <a16:creationId xmlns:a16="http://schemas.microsoft.com/office/drawing/2014/main" id="{580677FC-9655-5AA5-C292-606644151209}"/>
              </a:ext>
            </a:extLst>
          </p:cNvPr>
          <p:cNvGraphicFramePr>
            <a:graphicFrameLocks noGrp="1"/>
          </p:cNvGraphicFramePr>
          <p:nvPr/>
        </p:nvGraphicFramePr>
        <p:xfrm>
          <a:off x="201315" y="2484491"/>
          <a:ext cx="8461322" cy="1071608"/>
        </p:xfrm>
        <a:graphic>
          <a:graphicData uri="http://schemas.openxmlformats.org/drawingml/2006/table">
            <a:tbl>
              <a:tblPr firstRow="1" bandRow="1">
                <a:tableStyleId>{2D5ABB26-0587-4C30-8999-92F81FD0307C}</a:tableStyleId>
              </a:tblPr>
              <a:tblGrid>
                <a:gridCol w="4091597">
                  <a:extLst>
                    <a:ext uri="{9D8B030D-6E8A-4147-A177-3AD203B41FA5}">
                      <a16:colId xmlns:a16="http://schemas.microsoft.com/office/drawing/2014/main" val="2968919150"/>
                    </a:ext>
                  </a:extLst>
                </a:gridCol>
                <a:gridCol w="1787848">
                  <a:extLst>
                    <a:ext uri="{9D8B030D-6E8A-4147-A177-3AD203B41FA5}">
                      <a16:colId xmlns:a16="http://schemas.microsoft.com/office/drawing/2014/main" val="3379840162"/>
                    </a:ext>
                  </a:extLst>
                </a:gridCol>
                <a:gridCol w="1092512">
                  <a:extLst>
                    <a:ext uri="{9D8B030D-6E8A-4147-A177-3AD203B41FA5}">
                      <a16:colId xmlns:a16="http://schemas.microsoft.com/office/drawing/2014/main" val="3592262703"/>
                    </a:ext>
                  </a:extLst>
                </a:gridCol>
                <a:gridCol w="1489365">
                  <a:extLst>
                    <a:ext uri="{9D8B030D-6E8A-4147-A177-3AD203B41FA5}">
                      <a16:colId xmlns:a16="http://schemas.microsoft.com/office/drawing/2014/main" val="2210653854"/>
                    </a:ext>
                  </a:extLst>
                </a:gridCol>
              </a:tblGrid>
              <a:tr h="794795">
                <a:tc gridSpan="4">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63050352"/>
                  </a:ext>
                </a:extLst>
              </a:tr>
              <a:tr h="276813">
                <a:tc>
                  <a:txBody>
                    <a:bodyPr/>
                    <a:lstStyle/>
                    <a:p>
                      <a:r>
                        <a:rPr lang="en-US" sz="1000" dirty="0" err="1"/>
                        <a:t>xxxxxxxxxxxxxxxxxxxxx</a:t>
                      </a:r>
                      <a:endParaRPr lang="en-US" sz="1000" dirty="0"/>
                    </a:p>
                  </a:txBody>
                  <a:tcPr/>
                </a:tc>
                <a:tc>
                  <a:txBody>
                    <a:bodyPr/>
                    <a:lstStyle/>
                    <a:p>
                      <a:pPr algn="ctr"/>
                      <a:r>
                        <a:rPr lang="en-US" sz="1000" dirty="0" err="1"/>
                        <a:t>xxxxxxxxxxxxx</a:t>
                      </a:r>
                      <a:endParaRPr lang="en-US" sz="1000" dirty="0"/>
                    </a:p>
                  </a:txBody>
                  <a:tcPr/>
                </a:tc>
                <a:tc>
                  <a:txBody>
                    <a:bodyPr/>
                    <a:lstStyle/>
                    <a:p>
                      <a:pPr algn="r"/>
                      <a:r>
                        <a:rPr lang="en-US" sz="1000" dirty="0"/>
                        <a:t>####</a:t>
                      </a:r>
                    </a:p>
                  </a:txBody>
                  <a:tcPr/>
                </a:tc>
                <a:tc>
                  <a:txBody>
                    <a:bodyPr/>
                    <a:lstStyle/>
                    <a:p>
                      <a:pPr algn="r"/>
                      <a:r>
                        <a:rPr lang="en-US" sz="1000" dirty="0"/>
                        <a:t>####</a:t>
                      </a:r>
                    </a:p>
                  </a:txBody>
                  <a:tcPr/>
                </a:tc>
                <a:extLst>
                  <a:ext uri="{0D108BD9-81ED-4DB2-BD59-A6C34878D82A}">
                    <a16:rowId xmlns:a16="http://schemas.microsoft.com/office/drawing/2014/main" val="4151092693"/>
                  </a:ext>
                </a:extLst>
              </a:tr>
            </a:tbl>
          </a:graphicData>
        </a:graphic>
      </p:graphicFrame>
      <p:pic>
        <p:nvPicPr>
          <p:cNvPr id="27" name="Picture 26">
            <a:extLst>
              <a:ext uri="{FF2B5EF4-FFF2-40B4-BE49-F238E27FC236}">
                <a16:creationId xmlns:a16="http://schemas.microsoft.com/office/drawing/2014/main" id="{5AD1A63B-6A64-7789-5A35-AC7DC02AC71F}"/>
              </a:ext>
            </a:extLst>
          </p:cNvPr>
          <p:cNvPicPr>
            <a:picLocks noChangeAspect="1"/>
          </p:cNvPicPr>
          <p:nvPr/>
        </p:nvPicPr>
        <p:blipFill>
          <a:blip r:embed="rId5"/>
          <a:stretch>
            <a:fillRect/>
          </a:stretch>
        </p:blipFill>
        <p:spPr>
          <a:xfrm>
            <a:off x="7281158" y="2890066"/>
            <a:ext cx="1495238" cy="423348"/>
          </a:xfrm>
          <a:prstGeom prst="rect">
            <a:avLst/>
          </a:prstGeom>
        </p:spPr>
      </p:pic>
      <p:sp>
        <p:nvSpPr>
          <p:cNvPr id="16" name="Rectangle 15">
            <a:extLst>
              <a:ext uri="{FF2B5EF4-FFF2-40B4-BE49-F238E27FC236}">
                <a16:creationId xmlns:a16="http://schemas.microsoft.com/office/drawing/2014/main" id="{D0DF1B87-65C3-4117-BAE3-313CCCC4F585}"/>
              </a:ext>
            </a:extLst>
          </p:cNvPr>
          <p:cNvSpPr/>
          <p:nvPr/>
        </p:nvSpPr>
        <p:spPr>
          <a:xfrm>
            <a:off x="476973" y="6155592"/>
            <a:ext cx="2566221" cy="651294"/>
          </a:xfrm>
          <a:prstGeom prst="rect">
            <a:avLst/>
          </a:prstGeom>
          <a:solidFill>
            <a:schemeClr val="accent4">
              <a:lumMod val="20000"/>
              <a:lumOff val="80000"/>
            </a:schemeClr>
          </a:solidFill>
          <a:ln w="9525" cap="rnd" cmpd="sng" algn="ctr">
            <a:solidFill>
              <a:schemeClr val="accent4">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Full </a:t>
            </a:r>
            <a:r>
              <a:rPr kumimoji="0" lang="en-US" sz="105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list of Green Deficiencies</a:t>
            </a:r>
          </a:p>
          <a:p>
            <a:pPr marL="0" marR="0" lvl="0" indent="0" algn="ctr" defTabSz="914400" rtl="0" eaLnBrk="1" fontAlgn="auto" latinLnBrk="0" hangingPunct="1">
              <a:lnSpc>
                <a:spcPct val="90000"/>
              </a:lnSpc>
              <a:spcBef>
                <a:spcPts val="0"/>
              </a:spcBef>
              <a:spcAft>
                <a:spcPts val="1000"/>
              </a:spcAft>
              <a:buClrTx/>
              <a:buSzTx/>
              <a:buFontTx/>
              <a:buNone/>
              <a:tabLst/>
              <a:defRPr/>
            </a:pPr>
            <a:br>
              <a:rPr kumimoji="0" lang="en-US" sz="105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br>
            <a:br>
              <a:rPr kumimoji="0" lang="en-US" sz="105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br>
            <a:endParaRPr kumimoji="0" lang="en-US" sz="105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9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(Double-click to open)</a:t>
            </a:r>
            <a:endPar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6D265731-219D-C404-A087-60C72588087F}"/>
              </a:ext>
            </a:extLst>
          </p:cNvPr>
          <p:cNvSpPr>
            <a:spLocks noGrp="1"/>
          </p:cNvSpPr>
          <p:nvPr/>
        </p:nvSpPr>
        <p:spPr>
          <a:xfrm>
            <a:off x="503288" y="152202"/>
            <a:ext cx="114046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srgbClr val="FDA110"/>
                </a:solidFill>
                <a:latin typeface="Arial" panose="020B0604020202020204" pitchFamily="34" charset="0"/>
                <a:ea typeface="+mj-ea"/>
                <a:cs typeface="Arial" panose="020B0604020202020204" pitchFamily="34" charset="0"/>
              </a:rPr>
              <a:t>{app1_name} </a:t>
            </a:r>
            <a:r>
              <a:rPr kumimoji="0" lang="en-US" sz="2400" b="1"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 Green Impact Scan</a:t>
            </a:r>
          </a:p>
        </p:txBody>
      </p:sp>
      <p:sp>
        <p:nvSpPr>
          <p:cNvPr id="2" name="Rectangle 1">
            <a:extLst>
              <a:ext uri="{FF2B5EF4-FFF2-40B4-BE49-F238E27FC236}">
                <a16:creationId xmlns:a16="http://schemas.microsoft.com/office/drawing/2014/main" id="{57511FDE-495F-4472-BF90-6D8F0636081E}"/>
              </a:ext>
            </a:extLst>
          </p:cNvPr>
          <p:cNvSpPr/>
          <p:nvPr/>
        </p:nvSpPr>
        <p:spPr>
          <a:xfrm>
            <a:off x="476973" y="564799"/>
            <a:ext cx="8569468" cy="80405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Aft>
                <a:spcPts val="1000"/>
              </a:spcAft>
              <a:defRPr/>
            </a:pPr>
            <a:r>
              <a:rPr lang="en-US" sz="1600" b="1" dirty="0">
                <a:solidFill>
                  <a:schemeClr val="bg2">
                    <a:lumMod val="25000"/>
                  </a:schemeClr>
                </a:solidFill>
                <a:latin typeface="Arial"/>
                <a:cs typeface="Arial"/>
              </a:rPr>
              <a:t>Takeaway</a:t>
            </a:r>
            <a:r>
              <a:rPr lang="en-US" sz="1600" dirty="0">
                <a:solidFill>
                  <a:schemeClr val="bg2">
                    <a:lumMod val="25000"/>
                  </a:schemeClr>
                </a:solidFill>
                <a:latin typeface="Arial"/>
                <a:cs typeface="Arial"/>
              </a:rPr>
              <a:t>: The application received a score of</a:t>
            </a:r>
            <a:r>
              <a:rPr lang="en-US" sz="1600" dirty="0">
                <a:solidFill>
                  <a:schemeClr val="tx1"/>
                </a:solidFill>
                <a:latin typeface="Arial"/>
                <a:cs typeface="Arial"/>
              </a:rPr>
              <a:t> </a:t>
            </a:r>
            <a:r>
              <a:rPr lang="en-US" sz="1600" dirty="0">
                <a:solidFill>
                  <a:schemeClr val="bg2">
                    <a:lumMod val="25000"/>
                  </a:schemeClr>
                </a:solidFill>
                <a:latin typeface="Arial"/>
                <a:cs typeface="Arial"/>
              </a:rPr>
              <a:t>{app1_greenIndexScan} out of 100 for the Green Software Index. However, there are opportunities to make the software greener in the mid to long term. This could improve the ESG score and reduce resource consumption and costs.</a:t>
            </a:r>
          </a:p>
        </p:txBody>
      </p:sp>
      <p:pic>
        <p:nvPicPr>
          <p:cNvPr id="4" name="Graphic 13" descr="Key with solid fill">
            <a:extLst>
              <a:ext uri="{FF2B5EF4-FFF2-40B4-BE49-F238E27FC236}">
                <a16:creationId xmlns:a16="http://schemas.microsoft.com/office/drawing/2014/main" id="{78FBD1B8-1EC4-E350-2BD4-3E349FA1A2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18" y="576903"/>
            <a:ext cx="394855" cy="394855"/>
          </a:xfrm>
          <a:prstGeom prst="rect">
            <a:avLst/>
          </a:prstGeom>
        </p:spPr>
      </p:pic>
      <p:sp>
        <p:nvSpPr>
          <p:cNvPr id="45" name="Rectangle: Rounded Corners 44">
            <a:extLst>
              <a:ext uri="{FF2B5EF4-FFF2-40B4-BE49-F238E27FC236}">
                <a16:creationId xmlns:a16="http://schemas.microsoft.com/office/drawing/2014/main" id="{B456E576-59CC-E816-8D83-FD069C28EE03}"/>
              </a:ext>
            </a:extLst>
          </p:cNvPr>
          <p:cNvSpPr/>
          <p:nvPr/>
        </p:nvSpPr>
        <p:spPr>
          <a:xfrm>
            <a:off x="201315" y="2650411"/>
            <a:ext cx="8575820" cy="3373240"/>
          </a:xfrm>
          <a:prstGeom prst="roundRect">
            <a:avLst/>
          </a:prstGeom>
          <a:noFill/>
          <a:ln w="2857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46" name="Speech Bubble: Rectangle with Corners Rounded 45">
            <a:extLst>
              <a:ext uri="{FF2B5EF4-FFF2-40B4-BE49-F238E27FC236}">
                <a16:creationId xmlns:a16="http://schemas.microsoft.com/office/drawing/2014/main" id="{98B83CC8-A4A8-BFFD-1783-2D82687BD2DD}"/>
              </a:ext>
            </a:extLst>
          </p:cNvPr>
          <p:cNvSpPr/>
          <p:nvPr/>
        </p:nvSpPr>
        <p:spPr>
          <a:xfrm>
            <a:off x="2175751" y="2523672"/>
            <a:ext cx="2198669" cy="253478"/>
          </a:xfrm>
          <a:prstGeom prst="wedgeRoundRectCallout">
            <a:avLst>
              <a:gd name="adj1" fmla="val 31220"/>
              <a:gd name="adj2" fmla="val 38267"/>
              <a:gd name="adj3" fmla="val 16667"/>
            </a:avLst>
          </a:prstGeom>
          <a:solidFill>
            <a:srgbClr val="EA6153"/>
          </a:solidFill>
          <a:ln w="9525" cap="rnd" cmpd="sng" algn="ctr">
            <a:solidFill>
              <a:srgbClr val="EA615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Green Deficiencies</a:t>
            </a:r>
          </a:p>
        </p:txBody>
      </p:sp>
      <p:sp>
        <p:nvSpPr>
          <p:cNvPr id="47" name="ee4pContent2">
            <a:extLst>
              <a:ext uri="{FF2B5EF4-FFF2-40B4-BE49-F238E27FC236}">
                <a16:creationId xmlns:a16="http://schemas.microsoft.com/office/drawing/2014/main" id="{23DE72A5-B176-9FD5-6D55-31429981DF48}"/>
              </a:ext>
            </a:extLst>
          </p:cNvPr>
          <p:cNvSpPr txBox="1"/>
          <p:nvPr/>
        </p:nvSpPr>
        <p:spPr>
          <a:xfrm>
            <a:off x="9119997" y="2945129"/>
            <a:ext cx="2416680" cy="3254074"/>
          </a:xfrm>
          <a:custGeom>
            <a:avLst/>
            <a:gdLst>
              <a:gd name="connsiteX0" fmla="*/ 0 w 1991080"/>
              <a:gd name="connsiteY0" fmla="*/ 0 h 2382766"/>
              <a:gd name="connsiteX1" fmla="*/ 1991080 w 1991080"/>
              <a:gd name="connsiteY1" fmla="*/ 0 h 2382766"/>
              <a:gd name="connsiteX2" fmla="*/ 1991080 w 1991080"/>
              <a:gd name="connsiteY2" fmla="*/ 2382766 h 2382766"/>
              <a:gd name="connsiteX3" fmla="*/ 0 w 1991080"/>
              <a:gd name="connsiteY3" fmla="*/ 2382766 h 2382766"/>
              <a:gd name="connsiteX4" fmla="*/ 0 w 1991080"/>
              <a:gd name="connsiteY4" fmla="*/ 0 h 238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080" h="2382766" fill="none" extrusionOk="0">
                <a:moveTo>
                  <a:pt x="0" y="0"/>
                </a:moveTo>
                <a:cubicBezTo>
                  <a:pt x="824383" y="-149972"/>
                  <a:pt x="1501606" y="85198"/>
                  <a:pt x="1991080" y="0"/>
                </a:cubicBezTo>
                <a:cubicBezTo>
                  <a:pt x="2160491" y="558090"/>
                  <a:pt x="2076634" y="1717539"/>
                  <a:pt x="1991080" y="2382766"/>
                </a:cubicBezTo>
                <a:cubicBezTo>
                  <a:pt x="1342840" y="2474142"/>
                  <a:pt x="427908" y="2376709"/>
                  <a:pt x="0" y="2382766"/>
                </a:cubicBezTo>
                <a:cubicBezTo>
                  <a:pt x="-92943" y="1584806"/>
                  <a:pt x="-168235" y="1162284"/>
                  <a:pt x="0" y="0"/>
                </a:cubicBezTo>
                <a:close/>
              </a:path>
              <a:path w="1991080" h="2382766" stroke="0" extrusionOk="0">
                <a:moveTo>
                  <a:pt x="0" y="0"/>
                </a:moveTo>
                <a:cubicBezTo>
                  <a:pt x="300083" y="-113254"/>
                  <a:pt x="1217972" y="102601"/>
                  <a:pt x="1991080" y="0"/>
                </a:cubicBezTo>
                <a:cubicBezTo>
                  <a:pt x="1938255" y="817670"/>
                  <a:pt x="2114254" y="1890320"/>
                  <a:pt x="1991080" y="2382766"/>
                </a:cubicBezTo>
                <a:cubicBezTo>
                  <a:pt x="1079226" y="2438576"/>
                  <a:pt x="613122" y="2551724"/>
                  <a:pt x="0" y="2382766"/>
                </a:cubicBezTo>
                <a:cubicBezTo>
                  <a:pt x="-144930" y="2007943"/>
                  <a:pt x="-18259" y="797677"/>
                  <a:pt x="0" y="0"/>
                </a:cubicBezTo>
                <a:close/>
              </a:path>
            </a:pathLst>
          </a:custGeom>
          <a:ln w="28575" cap="rnd">
            <a:noFill/>
          </a:ln>
        </p:spPr>
        <p:txBody>
          <a:bodyPr vert="horz"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DA110"/>
                </a:solidFill>
                <a:effectLst/>
                <a:uLnTx/>
                <a:uFillTx/>
                <a:latin typeface="Arial" panose="020B0604020202020204" pitchFamily="34" charset="0"/>
                <a:cs typeface="Arial" panose="020B0604020202020204" pitchFamily="34" charset="0"/>
              </a:rPr>
              <a:t>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DA110"/>
              </a:solidFill>
              <a:effectLst/>
              <a:uLnTx/>
              <a:uFillTx/>
              <a:latin typeface="Arial" panose="020B0604020202020204" pitchFamily="34" charset="0"/>
              <a:ea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93C47">
                    <a:lumMod val="100000"/>
                  </a:srgbClr>
                </a:solidFill>
                <a:latin typeface="Arial"/>
                <a:cs typeface="Arial"/>
              </a:rPr>
              <a:t>Green IT practices identifies practices which can be resource hungry and should be reviewed for better resource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93C47">
                  <a:lumMod val="100000"/>
                </a:srgbClr>
              </a:solidFill>
              <a:latin typeface="Arial"/>
              <a:cs typeface="Arial"/>
            </a:endParaRPr>
          </a:p>
          <a:p>
            <a:pPr lvl="0" indent="-349250">
              <a:defRPr/>
            </a:pPr>
            <a:r>
              <a:rPr lang="en-US" sz="1200" dirty="0">
                <a:solidFill>
                  <a:srgbClr val="293C47">
                    <a:lumMod val="100000"/>
                  </a:srgbClr>
                </a:solidFill>
                <a:latin typeface="Arial"/>
                <a:cs typeface="Arial"/>
              </a:rPr>
              <a:t>There are {app1_greenOccurrences} total occurrences of Green Impact improvements, with the majority ({app1_green_top_lang_count}) found in {app1_green_top_lang}. Most of them are related to {app1_green_top_rule1} and {app1_green_top_rule2}.</a:t>
            </a:r>
          </a:p>
        </p:txBody>
      </p:sp>
      <p:pic>
        <p:nvPicPr>
          <p:cNvPr id="11" name="Picture 10">
            <a:extLst>
              <a:ext uri="{FF2B5EF4-FFF2-40B4-BE49-F238E27FC236}">
                <a16:creationId xmlns:a16="http://schemas.microsoft.com/office/drawing/2014/main" id="{12BC5A9D-B78A-5F1B-5604-98C0786A607C}"/>
              </a:ext>
            </a:extLst>
          </p:cNvPr>
          <p:cNvPicPr>
            <a:picLocks noChangeAspect="1"/>
          </p:cNvPicPr>
          <p:nvPr/>
        </p:nvPicPr>
        <p:blipFill>
          <a:blip r:embed="rId8"/>
          <a:stretch>
            <a:fillRect/>
          </a:stretch>
        </p:blipFill>
        <p:spPr>
          <a:xfrm>
            <a:off x="944104" y="1423743"/>
            <a:ext cx="6866667" cy="923810"/>
          </a:xfrm>
          <a:prstGeom prst="rect">
            <a:avLst/>
          </a:prstGeom>
        </p:spPr>
      </p:pic>
      <p:sp>
        <p:nvSpPr>
          <p:cNvPr id="12" name="TextBox 11">
            <a:extLst>
              <a:ext uri="{FF2B5EF4-FFF2-40B4-BE49-F238E27FC236}">
                <a16:creationId xmlns:a16="http://schemas.microsoft.com/office/drawing/2014/main" id="{B08A5CD3-EE6C-00EE-3BDF-F944A33F9214}"/>
              </a:ext>
            </a:extLst>
          </p:cNvPr>
          <p:cNvSpPr txBox="1"/>
          <p:nvPr/>
        </p:nvSpPr>
        <p:spPr>
          <a:xfrm>
            <a:off x="965124" y="1595122"/>
            <a:ext cx="2099090" cy="707886"/>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cs typeface="Aharoni" panose="020F0502020204030204" pitchFamily="2" charset="-79"/>
              </a:rPr>
              <a:t>{app1_greenIndexScan}</a:t>
            </a:r>
          </a:p>
        </p:txBody>
      </p:sp>
      <p:sp>
        <p:nvSpPr>
          <p:cNvPr id="13" name="TextBox 12">
            <a:extLst>
              <a:ext uri="{FF2B5EF4-FFF2-40B4-BE49-F238E27FC236}">
                <a16:creationId xmlns:a16="http://schemas.microsoft.com/office/drawing/2014/main" id="{C1B5501F-5288-C1CA-8D8B-825708528B35}"/>
              </a:ext>
            </a:extLst>
          </p:cNvPr>
          <p:cNvSpPr txBox="1"/>
          <p:nvPr/>
        </p:nvSpPr>
        <p:spPr>
          <a:xfrm>
            <a:off x="3338402" y="1595122"/>
            <a:ext cx="2099090" cy="707886"/>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cs typeface="Aharoni" panose="020F0502020204030204" pitchFamily="2" charset="-79"/>
              </a:rPr>
              <a:t>{app1_greenOccurrences}</a:t>
            </a:r>
          </a:p>
        </p:txBody>
      </p:sp>
      <p:sp>
        <p:nvSpPr>
          <p:cNvPr id="15" name="TextBox 14">
            <a:extLst>
              <a:ext uri="{FF2B5EF4-FFF2-40B4-BE49-F238E27FC236}">
                <a16:creationId xmlns:a16="http://schemas.microsoft.com/office/drawing/2014/main" id="{C299A7F2-AAB1-5664-EC30-C9A494C5895E}"/>
              </a:ext>
            </a:extLst>
          </p:cNvPr>
          <p:cNvSpPr txBox="1"/>
          <p:nvPr/>
        </p:nvSpPr>
        <p:spPr>
          <a:xfrm>
            <a:off x="5711681" y="1587687"/>
            <a:ext cx="2099090" cy="707886"/>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cs typeface="Aharoni" panose="020F0502020204030204" pitchFamily="2" charset="-79"/>
              </a:rPr>
              <a:t>{app1_greenEffort}</a:t>
            </a:r>
          </a:p>
        </p:txBody>
      </p:sp>
      <p:graphicFrame>
        <p:nvGraphicFramePr>
          <p:cNvPr id="3" name="app1_GreenTechPieChart">
            <a:extLst>
              <a:ext uri="{FF2B5EF4-FFF2-40B4-BE49-F238E27FC236}">
                <a16:creationId xmlns:a16="http://schemas.microsoft.com/office/drawing/2014/main" id="{341FD57F-3876-FE93-3727-0EA59CD128E5}"/>
              </a:ext>
            </a:extLst>
          </p:cNvPr>
          <p:cNvGraphicFramePr/>
          <p:nvPr/>
        </p:nvGraphicFramePr>
        <p:xfrm>
          <a:off x="8453887" y="1"/>
          <a:ext cx="3425652" cy="2777150"/>
        </p:xfrm>
        <a:graphic>
          <a:graphicData uri="http://schemas.openxmlformats.org/drawingml/2006/chart">
            <c:chart xmlns:c="http://schemas.openxmlformats.org/drawingml/2006/chart" xmlns:r="http://schemas.openxmlformats.org/officeDocument/2006/relationships" r:id="rId9"/>
          </a:graphicData>
        </a:graphic>
      </p:graphicFrame>
      <p:sp>
        <p:nvSpPr>
          <p:cNvPr id="5" name="TextBox 4">
            <a:extLst>
              <a:ext uri="{FF2B5EF4-FFF2-40B4-BE49-F238E27FC236}">
                <a16:creationId xmlns:a16="http://schemas.microsoft.com/office/drawing/2014/main" id="{ACE9BC17-A069-DF8E-54A0-64184B025A50}"/>
              </a:ext>
            </a:extLst>
          </p:cNvPr>
          <p:cNvSpPr txBox="1"/>
          <p:nvPr/>
        </p:nvSpPr>
        <p:spPr>
          <a:xfrm>
            <a:off x="4391394" y="645218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D380EE03-A90B-9A24-C073-4B8DDD1E8EFB}"/>
              </a:ext>
            </a:extLst>
          </p:cNvPr>
          <p:cNvPicPr>
            <a:picLocks noChangeAspect="1"/>
          </p:cNvPicPr>
          <p:nvPr/>
        </p:nvPicPr>
        <p:blipFill rotWithShape="1">
          <a:blip r:embed="rId10"/>
          <a:srcRect r="38524" b="-5612"/>
          <a:stretch/>
        </p:blipFill>
        <p:spPr>
          <a:xfrm>
            <a:off x="6331920" y="2969446"/>
            <a:ext cx="948499" cy="372155"/>
          </a:xfrm>
          <a:prstGeom prst="rect">
            <a:avLst/>
          </a:prstGeom>
        </p:spPr>
      </p:pic>
    </p:spTree>
    <p:custDataLst>
      <p:tags r:id="rId1"/>
    </p:custDataLst>
    <p:extLst>
      <p:ext uri="{BB962C8B-B14F-4D97-AF65-F5344CB8AC3E}">
        <p14:creationId xmlns:p14="http://schemas.microsoft.com/office/powerpoint/2010/main" val="4006623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DD08-4CEF-4D30-8AB3-4463BA31613D}"/>
              </a:ext>
            </a:extLst>
          </p:cNvPr>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 Stored procedure statistics and deep dive</a:t>
            </a:r>
          </a:p>
        </p:txBody>
      </p:sp>
      <p:sp>
        <p:nvSpPr>
          <p:cNvPr id="3" name="TextBox 2">
            <a:extLst>
              <a:ext uri="{FF2B5EF4-FFF2-40B4-BE49-F238E27FC236}">
                <a16:creationId xmlns:a16="http://schemas.microsoft.com/office/drawing/2014/main" id="{CA14A4FA-C038-4B61-ACBB-4F6D4B7EE2A3}"/>
              </a:ext>
            </a:extLst>
          </p:cNvPr>
          <p:cNvSpPr txBox="1"/>
          <p:nvPr/>
        </p:nvSpPr>
        <p:spPr>
          <a:xfrm>
            <a:off x="831019" y="1779855"/>
            <a:ext cx="10805170" cy="3008516"/>
          </a:xfrm>
          <a:prstGeom prst="rect">
            <a:avLst/>
          </a:prstGeom>
          <a:noFill/>
        </p:spPr>
        <p:txBody>
          <a:bodyPr wrap="square" lIns="0" tIns="0" rIns="0" bIns="0" rtlCol="0">
            <a:spAutoFit/>
          </a:bodyPr>
          <a:lstStyle/>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stored procs: </a:t>
            </a:r>
            <a:r>
              <a:rPr lang="en-US" sz="1400">
                <a:solidFill>
                  <a:schemeClr val="accent3"/>
                </a:solidFill>
                <a:highlight>
                  <a:srgbClr val="00FF00"/>
                </a:highlight>
                <a:latin typeface="Arial" panose="020B0604020202020204" pitchFamily="34" charset="0"/>
                <a:cs typeface="Arial" panose="020B0604020202020204" pitchFamily="34" charset="0"/>
              </a:rPr>
              <a:t>2740</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Total LoC for stored procs: </a:t>
            </a:r>
            <a:r>
              <a:rPr lang="en-US" sz="1400">
                <a:solidFill>
                  <a:schemeClr val="accent3"/>
                </a:solidFill>
                <a:highlight>
                  <a:srgbClr val="00FF00"/>
                </a:highlight>
                <a:latin typeface="Arial" panose="020B0604020202020204" pitchFamily="34" charset="0"/>
                <a:cs typeface="Arial" panose="020B0604020202020204" pitchFamily="34" charset="0"/>
              </a:rPr>
              <a:t>566,456</a:t>
            </a:r>
            <a:r>
              <a:rPr lang="en-US" sz="1400">
                <a:solidFill>
                  <a:schemeClr val="accent3"/>
                </a:solidFill>
                <a:latin typeface="Arial" panose="020B0604020202020204" pitchFamily="34" charset="0"/>
                <a:cs typeface="Arial" panose="020B0604020202020204" pitchFamily="34" charset="0"/>
              </a:rPr>
              <a:t> LoC</a:t>
            </a:r>
          </a:p>
          <a:p>
            <a:pPr marL="177800" lvl="1"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For each stored proc: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Complexity of stored procedures (number of code branches / if…then / loops / cursors / etc.) </a:t>
            </a:r>
            <a:r>
              <a:rPr lang="en-US" sz="1400">
                <a:solidFill>
                  <a:schemeClr val="accent3"/>
                </a:solidFill>
                <a:latin typeface="Arial" panose="020B0604020202020204" pitchFamily="34" charset="0"/>
                <a:cs typeface="Arial" panose="020B0604020202020204" pitchFamily="34" charset="0"/>
              </a:rPr>
              <a:t>Done, cyclomatic complexity</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conditions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Number of loops </a:t>
            </a:r>
            <a:r>
              <a:rPr lang="en-US" sz="1400">
                <a:solidFill>
                  <a:schemeClr val="accent3"/>
                </a:solidFill>
                <a:latin typeface="Arial" panose="020B0604020202020204" pitchFamily="34" charset="0"/>
                <a:cs typeface="Arial" panose="020B0604020202020204" pitchFamily="34" charset="0"/>
              </a:rPr>
              <a:t>Included in cyclomatic complexity</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Lines of code</a:t>
            </a:r>
            <a:r>
              <a:rPr lang="en-US" sz="1400">
                <a:solidFill>
                  <a:schemeClr val="accent3"/>
                </a:solidFill>
                <a:latin typeface="Arial" panose="020B0604020202020204" pitchFamily="34" charset="0"/>
                <a:cs typeface="Arial" panose="020B0604020202020204" pitchFamily="34" charset="0"/>
              </a:rPr>
              <a:t> (LOC)</a:t>
            </a: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Comments</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Commented code</a:t>
            </a:r>
            <a:endParaRPr lang="en-US" sz="1400">
              <a:solidFill>
                <a:schemeClr val="accent3"/>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External calls to other tables / procs (how entangled is the procedure)</a:t>
            </a:r>
            <a:r>
              <a:rPr lang="en-US" sz="1400">
                <a:solidFill>
                  <a:schemeClr val="accent3"/>
                </a:solidFill>
                <a:latin typeface="Arial" panose="020B0604020202020204" pitchFamily="34" charset="0"/>
                <a:cs typeface="Arial" panose="020B0604020202020204" pitchFamily="34" charset="0"/>
              </a:rPr>
              <a:t> fan-out</a:t>
            </a:r>
            <a:endParaRPr lang="en-US" sz="1400">
              <a:solidFill>
                <a:schemeClr val="tx1">
                  <a:lumMod val="100000"/>
                </a:schemeClr>
              </a:solidFill>
              <a:latin typeface="Arial" panose="020B0604020202020204" pitchFamily="34" charset="0"/>
              <a:cs typeface="Arial" panose="020B0604020202020204" pitchFamily="34" charset="0"/>
            </a:endParaRPr>
          </a:p>
          <a:p>
            <a:pPr marL="635000" lvl="2" indent="-177800">
              <a:spcAft>
                <a:spcPts val="300"/>
              </a:spcAft>
              <a:buClr>
                <a:schemeClr val="tx2">
                  <a:lumMod val="100000"/>
                </a:schemeClr>
              </a:buClr>
              <a:buSzPct val="100000"/>
              <a:buFont typeface="Trebuchet MS" panose="020B0603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The number of artifacts referring this one </a:t>
            </a:r>
            <a:r>
              <a:rPr lang="en-US" sz="1400">
                <a:solidFill>
                  <a:schemeClr val="accent3"/>
                </a:solidFill>
                <a:latin typeface="Arial" panose="020B0604020202020204" pitchFamily="34" charset="0"/>
                <a:cs typeface="Arial" panose="020B0604020202020204" pitchFamily="34" charset="0"/>
              </a:rPr>
              <a:t>fan-in</a:t>
            </a:r>
            <a:endParaRPr lang="en-US" sz="1400">
              <a:solidFill>
                <a:schemeClr val="tx1">
                  <a:lumMod val="100000"/>
                </a:schemeClr>
              </a:solidFill>
              <a:latin typeface="Arial" panose="020B0604020202020204" pitchFamily="34" charset="0"/>
              <a:cs typeface="Arial" panose="020B0604020202020204" pitchFamily="34" charset="0"/>
            </a:endParaRPr>
          </a:p>
          <a:p>
            <a:pPr marL="177800" lvl="1" indent="-177800">
              <a:spcAft>
                <a:spcPts val="300"/>
              </a:spcAft>
              <a:buClr>
                <a:schemeClr val="tx2">
                  <a:lumMod val="100000"/>
                </a:schemeClr>
              </a:buClr>
              <a:buSzPct val="100000"/>
              <a:buFont typeface="Trebuchet MS" panose="020B0603020202020204" pitchFamily="34" charset="0"/>
              <a:buChar char="•"/>
            </a:pPr>
            <a:endParaRPr lang="en-US" sz="1400">
              <a:solidFill>
                <a:schemeClr val="tx1">
                  <a:lumMod val="10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00D0453-5D52-4629-854E-7EC07BF3AEF5}"/>
              </a:ext>
            </a:extLst>
          </p:cNvPr>
          <p:cNvSpPr/>
          <p:nvPr/>
        </p:nvSpPr>
        <p:spPr>
          <a:xfrm>
            <a:off x="8859666" y="3105546"/>
            <a:ext cx="2074223" cy="1115618"/>
          </a:xfrm>
          <a:prstGeom prst="rect">
            <a:avLst/>
          </a:prstGeom>
          <a:solidFill>
            <a:schemeClr val="accent4">
              <a:lumMod val="20000"/>
              <a:lumOff val="80000"/>
            </a:schemeClr>
          </a:solidFill>
          <a:ln w="19050" cap="rnd" cmpd="sng" algn="ctr">
            <a:noFill/>
            <a:prstDash val="solid"/>
            <a:round/>
            <a:headEnd type="none" w="med" len="med"/>
            <a:tailEnd type="none" w="med" len="med"/>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2" spcCol="0" rtlCol="0" fromWordArt="0" anchor="ctr" anchorCtr="0" forceAA="0" compatLnSpc="1">
            <a:prstTxWarp prst="textNoShape">
              <a:avLst/>
            </a:prstTxWarp>
            <a:noAutofit/>
          </a:bodyPr>
          <a:lstStyle/>
          <a:p>
            <a:pPr algn="ctr">
              <a:lnSpc>
                <a:spcPct val="90000"/>
              </a:lnSpc>
              <a:spcAft>
                <a:spcPts val="1000"/>
              </a:spcAft>
            </a:pPr>
            <a:r>
              <a:rPr lang="en-US" sz="1200">
                <a:solidFill>
                  <a:schemeClr val="tx1"/>
                </a:solidFill>
                <a:latin typeface="Arial" panose="020B0604020202020204" pitchFamily="34" charset="0"/>
                <a:cs typeface="Arial" panose="020B0604020202020204" pitchFamily="34" charset="0"/>
              </a:rPr>
              <a:t>Stored Procedures details for </a:t>
            </a:r>
            <a:r>
              <a:rPr lang="en-US" sz="1200">
                <a:solidFill>
                  <a:schemeClr val="tx1"/>
                </a:solidFill>
                <a:highlight>
                  <a:srgbClr val="00FF00"/>
                </a:highlight>
                <a:latin typeface="Arial" panose="020B0604020202020204" pitchFamily="34" charset="0"/>
                <a:cs typeface="Arial" panose="020B0604020202020204" pitchFamily="34" charset="0"/>
              </a:rPr>
              <a:t>{app1_name}</a:t>
            </a:r>
            <a:br>
              <a:rPr lang="en-US" sz="1200">
                <a:solidFill>
                  <a:schemeClr val="tx1"/>
                </a:solidFill>
                <a:latin typeface="Arial" panose="020B0604020202020204" pitchFamily="34" charset="0"/>
                <a:cs typeface="Arial" panose="020B0604020202020204" pitchFamily="34" charset="0"/>
              </a:rPr>
            </a:b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endParaRPr lang="en-US" sz="1200">
              <a:solidFill>
                <a:schemeClr val="tx1"/>
              </a:solidFill>
              <a:latin typeface="Arial" panose="020B0604020202020204" pitchFamily="34" charset="0"/>
              <a:cs typeface="Arial" panose="020B0604020202020204" pitchFamily="34" charset="0"/>
            </a:endParaRPr>
          </a:p>
          <a:p>
            <a:pPr algn="ctr">
              <a:lnSpc>
                <a:spcPct val="90000"/>
              </a:lnSpc>
              <a:spcAft>
                <a:spcPts val="1000"/>
              </a:spcAft>
            </a:pPr>
            <a:br>
              <a:rPr lang="en-US" sz="12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(Double click</a:t>
            </a:r>
            <a:br>
              <a:rPr lang="en-US" sz="900">
                <a:solidFill>
                  <a:schemeClr val="tx1"/>
                </a:solidFill>
                <a:latin typeface="Arial" panose="020B0604020202020204" pitchFamily="34" charset="0"/>
                <a:cs typeface="Arial" panose="020B0604020202020204" pitchFamily="34" charset="0"/>
              </a:rPr>
            </a:br>
            <a:r>
              <a:rPr lang="en-US" sz="900">
                <a:solidFill>
                  <a:schemeClr val="tx1"/>
                </a:solidFill>
                <a:latin typeface="Arial" panose="020B0604020202020204" pitchFamily="34" charset="0"/>
                <a:cs typeface="Arial" panose="020B0604020202020204" pitchFamily="34" charset="0"/>
              </a:rPr>
              <a:t>to open)</a:t>
            </a:r>
            <a:endParaRPr lang="en-US" sz="12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9C4DDBA-757E-4926-89D1-E4566BAD2D53}"/>
              </a:ext>
            </a:extLst>
          </p:cNvPr>
          <p:cNvSpPr txBox="1"/>
          <p:nvPr/>
        </p:nvSpPr>
        <p:spPr>
          <a:xfrm>
            <a:off x="630000" y="1398683"/>
            <a:ext cx="3068628" cy="246221"/>
          </a:xfrm>
          <a:prstGeom prst="rect">
            <a:avLst/>
          </a:prstGeom>
          <a:noFill/>
        </p:spPr>
        <p:txBody>
          <a:bodyPr wrap="square" lIns="0" tIns="0" rIns="0" bIns="0" rtlCol="0">
            <a:spAutoFit/>
          </a:bodyPr>
          <a:lstStyle/>
          <a:p>
            <a:pPr marL="0" lvl="1">
              <a:spcAft>
                <a:spcPts val="300"/>
              </a:spcAft>
              <a:buClr>
                <a:schemeClr val="tx2">
                  <a:lumMod val="100000"/>
                </a:schemeClr>
              </a:buClr>
              <a:buSzPct val="100000"/>
            </a:pPr>
            <a:r>
              <a:rPr lang="en-US" sz="1600">
                <a:solidFill>
                  <a:schemeClr val="accent3"/>
                </a:solidFill>
                <a:latin typeface="Arial" panose="020B0604020202020204" pitchFamily="34" charset="0"/>
                <a:cs typeface="Arial" panose="020B0604020202020204" pitchFamily="34" charset="0"/>
              </a:rPr>
              <a:t>Statistics</a:t>
            </a:r>
          </a:p>
        </p:txBody>
      </p:sp>
      <p:sp>
        <p:nvSpPr>
          <p:cNvPr id="7" name="ZoneTexte 5">
            <a:extLst>
              <a:ext uri="{FF2B5EF4-FFF2-40B4-BE49-F238E27FC236}">
                <a16:creationId xmlns:a16="http://schemas.microsoft.com/office/drawing/2014/main" id="{CA10F29C-3FDB-4413-A75D-AE918BF41174}"/>
              </a:ext>
            </a:extLst>
          </p:cNvPr>
          <p:cNvSpPr txBox="1"/>
          <p:nvPr/>
        </p:nvSpPr>
        <p:spPr>
          <a:xfrm rot="19324698">
            <a:off x="6088063" y="153624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CCFFBB9-2F65-479E-A869-A37C37CF225F}"/>
              </a:ext>
            </a:extLst>
          </p:cNvPr>
          <p:cNvSpPr txBox="1"/>
          <p:nvPr/>
        </p:nvSpPr>
        <p:spPr>
          <a:xfrm>
            <a:off x="7009330" y="5744730"/>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AEBDA285-000F-473E-97AA-294154634D7D}"/>
              </a:ext>
            </a:extLst>
          </p:cNvPr>
          <p:cNvPicPr>
            <a:picLocks noChangeAspect="1"/>
          </p:cNvPicPr>
          <p:nvPr/>
        </p:nvPicPr>
        <p:blipFill>
          <a:blip r:embed="rId3">
            <a:alphaModFix amt="20000"/>
          </a:blip>
          <a:stretch>
            <a:fillRect/>
          </a:stretch>
        </p:blipFill>
        <p:spPr>
          <a:xfrm rot="20360764">
            <a:off x="873356" y="3146146"/>
            <a:ext cx="4612084" cy="2702558"/>
          </a:xfrm>
          <a:prstGeom prst="rect">
            <a:avLst/>
          </a:prstGeom>
        </p:spPr>
      </p:pic>
      <p:sp>
        <p:nvSpPr>
          <p:cNvPr id="12" name="TextBox 11">
            <a:extLst>
              <a:ext uri="{FF2B5EF4-FFF2-40B4-BE49-F238E27FC236}">
                <a16:creationId xmlns:a16="http://schemas.microsoft.com/office/drawing/2014/main" id="{9C1514C4-172E-4B90-A2A2-DB9CA9646771}"/>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
        <p:nvSpPr>
          <p:cNvPr id="5" name="Rectangle 4">
            <a:extLst>
              <a:ext uri="{FF2B5EF4-FFF2-40B4-BE49-F238E27FC236}">
                <a16:creationId xmlns:a16="http://schemas.microsoft.com/office/drawing/2014/main" id="{B7B8D0E9-B56A-AB6F-FDF2-D5BF5A68A6E8}"/>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119034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a:t>
            </a:r>
            <a:r>
              <a:rPr lang="en-US">
                <a:solidFill>
                  <a:srgbClr val="FDA110"/>
                </a:solidFill>
                <a:latin typeface="Arial" panose="020B0604020202020204" pitchFamily="34" charset="0"/>
                <a:cs typeface="Arial" panose="020B0604020202020204" pitchFamily="34" charset="0"/>
              </a:rPr>
              <a:t> </a:t>
            </a:r>
            <a:r>
              <a:rPr lang="en-US">
                <a:solidFill>
                  <a:schemeClr val="tx1"/>
                </a:solidFill>
                <a:latin typeface="Arial" panose="020B0604020202020204" pitchFamily="34" charset="0"/>
                <a:cs typeface="Arial" panose="020B0604020202020204" pitchFamily="34" charset="0"/>
              </a:rPr>
              <a:t>Stored Procedure complexity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598664" y="1191803"/>
            <a:ext cx="4415704" cy="46151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2740</a:t>
            </a:r>
            <a:r>
              <a:rPr lang="en-US" sz="1400">
                <a:solidFill>
                  <a:schemeClr val="tx1">
                    <a:lumMod val="100000"/>
                  </a:schemeClr>
                </a:solidFill>
                <a:latin typeface="Arial" panose="020B0604020202020204" pitchFamily="34" charset="0"/>
                <a:cs typeface="Arial" panose="020B0604020202020204" pitchFamily="34" charset="0"/>
              </a:rPr>
              <a:t> stored procedures were evaluated for cyclomatic complexity distribution.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Majority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97</a:t>
            </a:r>
            <a:r>
              <a:rPr lang="en-US" sz="1400">
                <a:solidFill>
                  <a:schemeClr val="tx1">
                    <a:lumMod val="100000"/>
                  </a:schemeClr>
                </a:solidFill>
                <a:latin typeface="Arial" panose="020B0604020202020204" pitchFamily="34" charset="0"/>
                <a:cs typeface="Arial" panose="020B0604020202020204" pitchFamily="34" charset="0"/>
              </a:rPr>
              <a:t>%) of the stored procedures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When broken down further, it was seen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96</a:t>
            </a:r>
            <a:r>
              <a:rPr lang="en-US" sz="1400">
                <a:solidFill>
                  <a:schemeClr val="tx1">
                    <a:lumMod val="100000"/>
                  </a:schemeClr>
                </a:solidFill>
                <a:latin typeface="Arial" panose="020B0604020202020204" pitchFamily="34" charset="0"/>
                <a:cs typeface="Arial" panose="020B0604020202020204" pitchFamily="34" charset="0"/>
              </a:rPr>
              <a:t>% have cyclomatic complexity of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25</a:t>
            </a:r>
            <a:r>
              <a:rPr lang="en-US" sz="1400">
                <a:solidFill>
                  <a:schemeClr val="tx1">
                    <a:lumMod val="100000"/>
                  </a:schemeClr>
                </a:solidFill>
                <a:latin typeface="Arial" panose="020B0604020202020204" pitchFamily="34" charset="0"/>
                <a:cs typeface="Arial" panose="020B0604020202020204" pitchFamily="34" charset="0"/>
              </a:rPr>
              <a:t> and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95</a:t>
            </a:r>
            <a:r>
              <a:rPr lang="en-US" sz="1400">
                <a:solidFill>
                  <a:schemeClr val="tx1">
                    <a:lumMod val="100000"/>
                  </a:schemeClr>
                </a:solidFill>
                <a:latin typeface="Arial" panose="020B0604020202020204" pitchFamily="34" charset="0"/>
                <a:cs typeface="Arial" panose="020B0604020202020204" pitchFamily="34" charset="0"/>
              </a:rPr>
              <a:t>% have less than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15</a:t>
            </a:r>
            <a:r>
              <a:rPr lang="en-US" sz="1400">
                <a:solidFill>
                  <a:schemeClr val="tx1">
                    <a:lumMod val="100000"/>
                  </a:schemeClr>
                </a:solidFill>
                <a:latin typeface="Arial" panose="020B0604020202020204" pitchFamily="34" charset="0"/>
                <a:cs typeface="Arial" panose="020B0604020202020204" pitchFamily="34" charset="0"/>
              </a:rPr>
              <a:t> which is a good sign.</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Almost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50</a:t>
            </a:r>
            <a:r>
              <a:rPr lang="en-US" sz="1400">
                <a:solidFill>
                  <a:schemeClr val="tx1">
                    <a:lumMod val="100000"/>
                  </a:schemeClr>
                </a:solidFill>
                <a:latin typeface="Arial" panose="020B0604020202020204" pitchFamily="34" charset="0"/>
                <a:cs typeface="Arial" panose="020B0604020202020204" pitchFamily="34" charset="0"/>
              </a:rPr>
              <a:t>% of total cyclomatic complexity lies in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66</a:t>
            </a:r>
            <a:r>
              <a:rPr lang="en-US" sz="1400">
                <a:solidFill>
                  <a:schemeClr val="tx1">
                    <a:lumMod val="100000"/>
                  </a:schemeClr>
                </a:solidFill>
                <a:latin typeface="Arial" panose="020B0604020202020204" pitchFamily="34" charset="0"/>
                <a:cs typeface="Arial" panose="020B0604020202020204" pitchFamily="34" charset="0"/>
              </a:rPr>
              <a:t> stored procedures (highlighted), review those first to reduce the complexity in medium term.</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a:t>
            </a:r>
            <a:r>
              <a:rPr lang="en-US" sz="1400">
                <a:solidFill>
                  <a:schemeClr val="tx1">
                    <a:lumMod val="100000"/>
                  </a:schemeClr>
                </a:solidFill>
                <a:latin typeface="Arial" panose="020B0604020202020204" pitchFamily="34" charset="0"/>
                <a:cs typeface="Arial" panose="020B0604020202020204" pitchFamily="34" charset="0"/>
              </a:rPr>
              <a:t>% of cyclomatic complexity from just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three procedures (the bottom 3) </a:t>
            </a:r>
            <a:r>
              <a:rPr lang="en-US" sz="1400">
                <a:solidFill>
                  <a:schemeClr val="tx1">
                    <a:lumMod val="100000"/>
                  </a:schemeClr>
                </a:solidFill>
                <a:latin typeface="Arial" panose="020B0604020202020204" pitchFamily="34" charset="0"/>
                <a:cs typeface="Arial" panose="020B0604020202020204" pitchFamily="34" charset="0"/>
              </a:rPr>
              <a:t>also are good candidate for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breakdown</a:t>
            </a:r>
            <a:r>
              <a:rPr lang="en-US" sz="1400">
                <a:solidFill>
                  <a:schemeClr val="tx1">
                    <a:lumMod val="100000"/>
                  </a:schemeClr>
                </a:solidFill>
                <a:latin typeface="Arial" panose="020B0604020202020204" pitchFamily="34" charset="0"/>
                <a:cs typeface="Arial" panose="020B0604020202020204" pitchFamily="34" charset="0"/>
              </a:rPr>
              <a: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D5DC260D-E6B4-45B9-9906-0CCE9D3515C7}"/>
              </a:ext>
            </a:extLst>
          </p:cNvPr>
          <p:cNvGraphicFramePr>
            <a:graphicFrameLocks noGrp="1"/>
          </p:cNvGraphicFramePr>
          <p:nvPr/>
        </p:nvGraphicFramePr>
        <p:xfrm>
          <a:off x="2032762" y="4364194"/>
          <a:ext cx="3975100" cy="2171700"/>
        </p:xfrm>
        <a:graphic>
          <a:graphicData uri="http://schemas.openxmlformats.org/drawingml/2006/table">
            <a:tbl>
              <a:tblPr firstRow="1" lastRow="1" bandRow="1">
                <a:tableStyleId>{21E4AEA4-8DFA-4A89-87EB-49C32662AFE0}</a:tableStyleId>
              </a:tblPr>
              <a:tblGrid>
                <a:gridCol w="863600">
                  <a:extLst>
                    <a:ext uri="{9D8B030D-6E8A-4147-A177-3AD203B41FA5}">
                      <a16:colId xmlns:a16="http://schemas.microsoft.com/office/drawing/2014/main" val="3386152527"/>
                    </a:ext>
                  </a:extLst>
                </a:gridCol>
                <a:gridCol w="1270000">
                  <a:extLst>
                    <a:ext uri="{9D8B030D-6E8A-4147-A177-3AD203B41FA5}">
                      <a16:colId xmlns:a16="http://schemas.microsoft.com/office/drawing/2014/main" val="363745388"/>
                    </a:ext>
                  </a:extLst>
                </a:gridCol>
                <a:gridCol w="1841500">
                  <a:extLst>
                    <a:ext uri="{9D8B030D-6E8A-4147-A177-3AD203B41FA5}">
                      <a16:colId xmlns:a16="http://schemas.microsoft.com/office/drawing/2014/main" val="1290783422"/>
                    </a:ext>
                  </a:extLst>
                </a:gridCol>
              </a:tblGrid>
              <a:tr h="182880">
                <a:tc>
                  <a:txBody>
                    <a:bodyPr/>
                    <a:lstStyle/>
                    <a:p>
                      <a:pPr algn="ctr" fontAlgn="b"/>
                      <a:r>
                        <a:rPr lang="en-US" sz="1100" u="none" strike="noStrike">
                          <a:effectLst/>
                        </a:rPr>
                        <a:t>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Cyclomatic complexity</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42675984"/>
                  </a:ext>
                </a:extLst>
              </a:tr>
              <a:tr h="182880">
                <a:tc>
                  <a:txBody>
                    <a:bodyPr/>
                    <a:lstStyle/>
                    <a:p>
                      <a:pPr algn="ct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2671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44.10%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427681"/>
                  </a:ext>
                </a:extLst>
              </a:tr>
              <a:tr h="182880">
                <a:tc>
                  <a:txBody>
                    <a:bodyPr/>
                    <a:lstStyle/>
                    <a:p>
                      <a:pPr algn="ctr" fontAlgn="b"/>
                      <a:r>
                        <a:rPr lang="en-US" sz="1100" u="none" strike="noStrike">
                          <a:effectLst/>
                        </a:rPr>
                        <a:t>51-100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354011472"/>
                  </a:ext>
                </a:extLst>
              </a:tr>
              <a:tr h="182880">
                <a:tc>
                  <a:txBody>
                    <a:bodyPr/>
                    <a:lstStyle/>
                    <a:p>
                      <a:pPr algn="ctr" fontAlgn="b"/>
                      <a:r>
                        <a:rPr lang="en-US" sz="1100" u="none" strike="noStrike">
                          <a:effectLst/>
                        </a:rPr>
                        <a:t>101-150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517269131"/>
                  </a:ext>
                </a:extLst>
              </a:tr>
              <a:tr h="182880">
                <a:tc>
                  <a:txBody>
                    <a:bodyPr/>
                    <a:lstStyle/>
                    <a:p>
                      <a:pPr algn="ctr" fontAlgn="b"/>
                      <a:r>
                        <a:rPr lang="en-US" sz="1100" u="none" strike="noStrike">
                          <a:effectLst/>
                        </a:rPr>
                        <a:t>151-200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9.89%</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66596994"/>
                  </a:ext>
                </a:extLst>
              </a:tr>
              <a:tr h="182880">
                <a:tc>
                  <a:txBody>
                    <a:bodyPr/>
                    <a:lstStyle/>
                    <a:p>
                      <a:pPr algn="ctr" fontAlgn="b"/>
                      <a:r>
                        <a:rPr lang="en-US" sz="1100" u="none" strike="noStrike">
                          <a:effectLst/>
                        </a:rPr>
                        <a:t>201-250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740903029"/>
                  </a:ext>
                </a:extLst>
              </a:tr>
              <a:tr h="182880">
                <a:tc>
                  <a:txBody>
                    <a:bodyPr/>
                    <a:lstStyle/>
                    <a:p>
                      <a:pPr algn="ctr" fontAlgn="b"/>
                      <a:r>
                        <a:rPr lang="en-US" sz="1100" u="none" strike="noStrike">
                          <a:effectLst/>
                        </a:rPr>
                        <a:t>251-300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688415169"/>
                  </a:ext>
                </a:extLst>
              </a:tr>
              <a:tr h="182880">
                <a:tc>
                  <a:txBody>
                    <a:bodyPr/>
                    <a:lstStyle/>
                    <a:p>
                      <a:pPr algn="ctr" fontAlgn="b"/>
                      <a:r>
                        <a:rPr lang="en-US" sz="1100" u="none" strike="noStrike">
                          <a:effectLst/>
                        </a:rPr>
                        <a:t>401-450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300497"/>
                  </a:ext>
                </a:extLst>
              </a:tr>
              <a:tr h="182880">
                <a:tc>
                  <a:txBody>
                    <a:bodyPr/>
                    <a:lstStyle/>
                    <a:p>
                      <a:pPr algn="ctr" fontAlgn="b"/>
                      <a:r>
                        <a:rPr lang="en-US" sz="1100" u="none" strike="noStrike">
                          <a:effectLst/>
                        </a:rPr>
                        <a:t>501-550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2.60%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0441330"/>
                  </a:ext>
                </a:extLst>
              </a:tr>
              <a:tr h="182880">
                <a:tc>
                  <a:txBody>
                    <a:bodyPr/>
                    <a:lstStyle/>
                    <a:p>
                      <a:pPr algn="ctr" fontAlgn="b"/>
                      <a:r>
                        <a:rPr lang="en-US" sz="1100" u="none" strike="noStrike">
                          <a:effectLst/>
                        </a:rPr>
                        <a:t>601-650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8416637"/>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324291"/>
                  </a:ext>
                </a:extLst>
              </a:tr>
            </a:tbl>
          </a:graphicData>
        </a:graphic>
      </p:graphicFrame>
      <p:graphicFrame>
        <p:nvGraphicFramePr>
          <p:cNvPr id="9" name="Chart 8">
            <a:extLst>
              <a:ext uri="{FF2B5EF4-FFF2-40B4-BE49-F238E27FC236}">
                <a16:creationId xmlns:a16="http://schemas.microsoft.com/office/drawing/2014/main" id="{4BC576CA-816B-4BDF-BFDF-E790517A3683}"/>
              </a:ext>
            </a:extLst>
          </p:cNvPr>
          <p:cNvGraphicFramePr>
            <a:graphicFrameLocks/>
          </p:cNvGraphicFramePr>
          <p:nvPr/>
        </p:nvGraphicFramePr>
        <p:xfrm>
          <a:off x="1477719" y="1587946"/>
          <a:ext cx="5205885" cy="2503288"/>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5">
            <a:extLst>
              <a:ext uri="{FF2B5EF4-FFF2-40B4-BE49-F238E27FC236}">
                <a16:creationId xmlns:a16="http://schemas.microsoft.com/office/drawing/2014/main" id="{94BCC92F-29DD-45C2-9BAD-9BF4B73964B1}"/>
              </a:ext>
            </a:extLst>
          </p:cNvPr>
          <p:cNvSpPr txBox="1"/>
          <p:nvPr/>
        </p:nvSpPr>
        <p:spPr>
          <a:xfrm rot="19324698">
            <a:off x="525888" y="2074780"/>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Template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1B8420-DD50-41B7-96B5-4FA1E389D254}"/>
              </a:ext>
            </a:extLst>
          </p:cNvPr>
          <p:cNvSpPr txBox="1"/>
          <p:nvPr/>
        </p:nvSpPr>
        <p:spPr>
          <a:xfrm>
            <a:off x="6760422" y="588632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1" name="ee4pHeader2">
            <a:extLst>
              <a:ext uri="{FF2B5EF4-FFF2-40B4-BE49-F238E27FC236}">
                <a16:creationId xmlns:a16="http://schemas.microsoft.com/office/drawing/2014/main" id="{35D587E7-1B22-447C-9526-8354DD5D974A}"/>
              </a:ext>
            </a:extLst>
          </p:cNvPr>
          <p:cNvSpPr txBox="1"/>
          <p:nvPr/>
        </p:nvSpPr>
        <p:spPr>
          <a:xfrm>
            <a:off x="7679970" y="1052421"/>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14" name="TextBox 13">
            <a:extLst>
              <a:ext uri="{FF2B5EF4-FFF2-40B4-BE49-F238E27FC236}">
                <a16:creationId xmlns:a16="http://schemas.microsoft.com/office/drawing/2014/main" id="{4CA84A97-87D2-4F67-B5DF-62CBA381FC73}"/>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16" name="Picture 15" descr="A picture containing icon&#10;&#10;Description automatically generated">
            <a:extLst>
              <a:ext uri="{FF2B5EF4-FFF2-40B4-BE49-F238E27FC236}">
                <a16:creationId xmlns:a16="http://schemas.microsoft.com/office/drawing/2014/main" id="{CA40938C-1352-4F37-90B2-5A7C456BBBDB}"/>
              </a:ext>
            </a:extLst>
          </p:cNvPr>
          <p:cNvPicPr>
            <a:picLocks noChangeAspect="1"/>
          </p:cNvPicPr>
          <p:nvPr/>
        </p:nvPicPr>
        <p:blipFill>
          <a:blip r:embed="rId5">
            <a:alphaModFix amt="45000"/>
          </a:blip>
          <a:stretch>
            <a:fillRect/>
          </a:stretch>
        </p:blipFill>
        <p:spPr>
          <a:xfrm rot="20360764">
            <a:off x="1155503" y="2227330"/>
            <a:ext cx="4612084" cy="2702558"/>
          </a:xfrm>
          <a:prstGeom prst="rect">
            <a:avLst/>
          </a:prstGeom>
        </p:spPr>
      </p:pic>
      <p:sp>
        <p:nvSpPr>
          <p:cNvPr id="3" name="Rectangle 2">
            <a:extLst>
              <a:ext uri="{FF2B5EF4-FFF2-40B4-BE49-F238E27FC236}">
                <a16:creationId xmlns:a16="http://schemas.microsoft.com/office/drawing/2014/main" id="{CBEBA82C-3600-A98F-BF14-B085A89CBD5F}"/>
              </a:ext>
            </a:extLst>
          </p:cNvPr>
          <p:cNvSpPr/>
          <p:nvPr/>
        </p:nvSpPr>
        <p:spPr>
          <a:xfrm>
            <a:off x="0" y="322106"/>
            <a:ext cx="12192000" cy="6535893"/>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146825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Results for {project}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1707356"/>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903E3-05ED-49F5-9C57-4A03EDE847CF}"/>
              </a:ext>
            </a:extLst>
          </p:cNvPr>
          <p:cNvSpPr txBox="1"/>
          <p:nvPr/>
        </p:nvSpPr>
        <p:spPr>
          <a:xfrm>
            <a:off x="276800" y="6304948"/>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b="0">
              <a:solidFill>
                <a:srgbClr val="D4D4D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610994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a:cs typeface="Gotham Book" pitchFamily="50" charset="0"/>
              </a:rPr>
              <a:t>– Stored Procedure size distribution</a:t>
            </a:r>
          </a:p>
        </p:txBody>
      </p:sp>
      <p:sp>
        <p:nvSpPr>
          <p:cNvPr id="15" name="ee4pContent2">
            <a:extLst>
              <a:ext uri="{FF2B5EF4-FFF2-40B4-BE49-F238E27FC236}">
                <a16:creationId xmlns:a16="http://schemas.microsoft.com/office/drawing/2014/main" id="{7F764852-256F-49DF-B500-7AB466E1A418}"/>
              </a:ext>
            </a:extLst>
          </p:cNvPr>
          <p:cNvSpPr txBox="1"/>
          <p:nvPr/>
        </p:nvSpPr>
        <p:spPr>
          <a:xfrm>
            <a:off x="7150698" y="1477881"/>
            <a:ext cx="4038918" cy="3535908"/>
          </a:xfrm>
          <a:prstGeom prst="rect">
            <a:avLst/>
          </a:prstGeom>
          <a:ln cap="rnd">
            <a:noFill/>
          </a:ln>
        </p:spPr>
        <p:txBody>
          <a:bodyPr vert="horz" lIns="0" tIns="0" rIns="0" bIns="0" rtlCol="0">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108000" lvl="1" indent="0">
              <a:buClr>
                <a:schemeClr val="tx2">
                  <a:lumMod val="100000"/>
                </a:schemeClr>
              </a:buClr>
              <a:buSzPct val="100000"/>
              <a:buNone/>
            </a:pPr>
            <a:endParaRPr lang="en-US" sz="1800">
              <a:solidFill>
                <a:schemeClr val="accent3"/>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64</a:t>
            </a:r>
            <a:r>
              <a:rPr lang="en-US" sz="1400">
                <a:solidFill>
                  <a:schemeClr val="tx1">
                    <a:lumMod val="100000"/>
                  </a:schemeClr>
                </a:solidFill>
                <a:latin typeface="Arial" panose="020B0604020202020204" pitchFamily="34" charset="0"/>
                <a:cs typeface="Arial" panose="020B0604020202020204" pitchFamily="34" charset="0"/>
              </a:rPr>
              <a:t>% of the volume of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stored procedures </a:t>
            </a:r>
            <a:r>
              <a:rPr lang="en-US" sz="1400">
                <a:solidFill>
                  <a:schemeClr val="tx1">
                    <a:lumMod val="100000"/>
                  </a:schemeClr>
                </a:solidFill>
                <a:latin typeface="Arial" panose="020B0604020202020204" pitchFamily="34" charset="0"/>
                <a:cs typeface="Arial" panose="020B0604020202020204" pitchFamily="34" charset="0"/>
              </a:rPr>
              <a:t>is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coming</a:t>
            </a:r>
            <a:r>
              <a:rPr lang="en-US" sz="1400">
                <a:solidFill>
                  <a:schemeClr val="tx1">
                    <a:lumMod val="100000"/>
                  </a:schemeClr>
                </a:solidFill>
                <a:latin typeface="Arial" panose="020B0604020202020204" pitchFamily="34" charset="0"/>
                <a:cs typeface="Arial" panose="020B0604020202020204" pitchFamily="34" charset="0"/>
              </a:rPr>
              <a:t> from smaller procedures (&lt; 1, 000 LOC per procedure), which is good. </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sz="1400">
                <a:solidFill>
                  <a:schemeClr val="tx1">
                    <a:lumMod val="100000"/>
                  </a:schemeClr>
                </a:solidFill>
                <a:latin typeface="Arial" panose="020B0604020202020204" pitchFamily="34" charset="0"/>
                <a:cs typeface="Arial" panose="020B0604020202020204" pitchFamily="34" charset="0"/>
              </a:rPr>
              <a:t>Nearly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10</a:t>
            </a:r>
            <a:r>
              <a:rPr lang="en-US" sz="1400">
                <a:solidFill>
                  <a:schemeClr val="tx1">
                    <a:lumMod val="100000"/>
                  </a:schemeClr>
                </a:solidFill>
                <a:latin typeface="Arial" panose="020B0604020202020204" pitchFamily="34" charset="0"/>
                <a:cs typeface="Arial" panose="020B0604020202020204" pitchFamily="34" charset="0"/>
              </a:rPr>
              <a:t>% of the volume is from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13</a:t>
            </a:r>
            <a:r>
              <a:rPr lang="en-US" sz="1400">
                <a:solidFill>
                  <a:schemeClr val="tx1">
                    <a:lumMod val="100000"/>
                  </a:schemeClr>
                </a:solidFill>
                <a:latin typeface="Arial" panose="020B0604020202020204" pitchFamily="34" charset="0"/>
                <a:cs typeface="Arial" panose="020B0604020202020204" pitchFamily="34" charset="0"/>
              </a:rPr>
              <a:t> stored procedures (having LOC &gt;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3,000</a:t>
            </a:r>
            <a:r>
              <a:rPr lang="en-US" sz="1400">
                <a:solidFill>
                  <a:schemeClr val="tx1">
                    <a:lumMod val="100000"/>
                  </a:schemeClr>
                </a:solidFill>
                <a:latin typeface="Arial" panose="020B0604020202020204" pitchFamily="34" charset="0"/>
                <a:cs typeface="Arial" panose="020B0604020202020204" pitchFamily="34" charset="0"/>
              </a:rPr>
              <a:t>) are the review candidates and an </a:t>
            </a:r>
            <a:r>
              <a:rPr lang="en-US" sz="1400">
                <a:solidFill>
                  <a:schemeClr val="tx1">
                    <a:lumMod val="100000"/>
                  </a:schemeClr>
                </a:solidFill>
                <a:highlight>
                  <a:srgbClr val="00FF00"/>
                </a:highlight>
                <a:latin typeface="Arial" panose="020B0604020202020204" pitchFamily="34" charset="0"/>
                <a:cs typeface="Arial" panose="020B0604020202020204" pitchFamily="34" charset="0"/>
              </a:rPr>
              <a:t>opportunity if we can break them down first.</a:t>
            </a:r>
          </a:p>
          <a:p>
            <a:pPr marL="108000" lvl="1" indent="0">
              <a:buClr>
                <a:schemeClr val="tx2">
                  <a:lumMod val="100000"/>
                </a:schemeClr>
              </a:buClr>
              <a:buSzPct val="100000"/>
              <a:buNone/>
            </a:pPr>
            <a:endParaRPr lang="en-US" sz="14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a:p>
            <a:pPr marL="108000" lvl="1" indent="0">
              <a:buClr>
                <a:schemeClr val="tx2">
                  <a:lumMod val="100000"/>
                </a:schemeClr>
              </a:buClr>
              <a:buSzPct val="100000"/>
              <a:buNone/>
            </a:pPr>
            <a:r>
              <a:rPr lang="en-US" i="1">
                <a:solidFill>
                  <a:schemeClr val="tx1">
                    <a:lumMod val="100000"/>
                  </a:schemeClr>
                </a:solidFill>
                <a:latin typeface="Arial" panose="020B0604020202020204" pitchFamily="34" charset="0"/>
                <a:cs typeface="Arial" panose="020B0604020202020204" pitchFamily="34" charset="0"/>
              </a:rPr>
              <a:t>Refer sheet in </a:t>
            </a:r>
            <a:r>
              <a:rPr lang="en-US" i="1">
                <a:solidFill>
                  <a:schemeClr val="tx1">
                    <a:lumMod val="100000"/>
                  </a:schemeClr>
                </a:solidFill>
                <a:highlight>
                  <a:srgbClr val="00FF00"/>
                </a:highlight>
                <a:latin typeface="Arial" panose="020B0604020202020204" pitchFamily="34" charset="0"/>
                <a:cs typeface="Arial" panose="020B0604020202020204" pitchFamily="34" charset="0"/>
              </a:rPr>
              <a:t>slide 24 </a:t>
            </a:r>
            <a:r>
              <a:rPr lang="en-US" i="1">
                <a:solidFill>
                  <a:schemeClr val="tx1">
                    <a:lumMod val="100000"/>
                  </a:schemeClr>
                </a:solidFill>
                <a:latin typeface="Arial" panose="020B0604020202020204" pitchFamily="34" charset="0"/>
                <a:cs typeface="Arial" panose="020B0604020202020204" pitchFamily="34" charset="0"/>
              </a:rPr>
              <a:t>for full list of stored procedures with statistics</a:t>
            </a:r>
          </a:p>
          <a:p>
            <a:pPr marL="108000" lvl="1" indent="0">
              <a:buClr>
                <a:schemeClr val="tx2">
                  <a:lumMod val="100000"/>
                </a:schemeClr>
              </a:buClr>
              <a:buSzPct val="100000"/>
              <a:buNone/>
            </a:pPr>
            <a:endParaRPr lang="en-US" sz="1100">
              <a:solidFill>
                <a:schemeClr val="tx1">
                  <a:lumMod val="100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395CAF6-C549-432F-A0E8-6E0C950C57D8}"/>
              </a:ext>
            </a:extLst>
          </p:cNvPr>
          <p:cNvGraphicFramePr>
            <a:graphicFrameLocks noGrp="1"/>
          </p:cNvGraphicFramePr>
          <p:nvPr/>
        </p:nvGraphicFramePr>
        <p:xfrm>
          <a:off x="1829638" y="3993013"/>
          <a:ext cx="4165600" cy="2720340"/>
        </p:xfrm>
        <a:graphic>
          <a:graphicData uri="http://schemas.openxmlformats.org/drawingml/2006/table">
            <a:tbl>
              <a:tblPr firstRow="1" lastRow="1" bandRow="1">
                <a:tableStyleId>{21E4AEA4-8DFA-4A89-87EB-49C32662AFE0}</a:tableStyleId>
              </a:tblPr>
              <a:tblGrid>
                <a:gridCol w="977900">
                  <a:extLst>
                    <a:ext uri="{9D8B030D-6E8A-4147-A177-3AD203B41FA5}">
                      <a16:colId xmlns:a16="http://schemas.microsoft.com/office/drawing/2014/main" val="1331411702"/>
                    </a:ext>
                  </a:extLst>
                </a:gridCol>
                <a:gridCol w="1270000">
                  <a:extLst>
                    <a:ext uri="{9D8B030D-6E8A-4147-A177-3AD203B41FA5}">
                      <a16:colId xmlns:a16="http://schemas.microsoft.com/office/drawing/2014/main" val="3996342851"/>
                    </a:ext>
                  </a:extLst>
                </a:gridCol>
                <a:gridCol w="1917700">
                  <a:extLst>
                    <a:ext uri="{9D8B030D-6E8A-4147-A177-3AD203B41FA5}">
                      <a16:colId xmlns:a16="http://schemas.microsoft.com/office/drawing/2014/main" val="1315673996"/>
                    </a:ext>
                  </a:extLst>
                </a:gridCol>
              </a:tblGrid>
              <a:tr h="182880">
                <a:tc>
                  <a:txBody>
                    <a:bodyPr/>
                    <a:lstStyle/>
                    <a:p>
                      <a:pPr algn="ctr" fontAlgn="b"/>
                      <a:r>
                        <a:rPr lang="en-US" sz="1100" u="none" strike="noStrike">
                          <a:effectLst/>
                        </a:rPr>
                        <a:t>Lines of code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Count of procedures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Sum of Number of lines of code</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8775459"/>
                  </a:ext>
                </a:extLst>
              </a:tr>
              <a:tr h="182880">
                <a:tc>
                  <a:txBody>
                    <a:bodyPr/>
                    <a:lstStyle/>
                    <a:p>
                      <a:pPr algn="ctr"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2547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52.66%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1957003"/>
                  </a:ext>
                </a:extLst>
              </a:tr>
              <a:tr h="182880">
                <a:tc>
                  <a:txBody>
                    <a:bodyPr/>
                    <a:lstStyle/>
                    <a:p>
                      <a:pPr algn="ctr" fontAlgn="b"/>
                      <a:r>
                        <a:rPr lang="en-US" sz="1100" u="none" strike="noStrike">
                          <a:effectLst/>
                        </a:rPr>
                        <a:t>501-1000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2421098"/>
                  </a:ext>
                </a:extLst>
              </a:tr>
              <a:tr h="182880">
                <a:tc>
                  <a:txBody>
                    <a:bodyPr/>
                    <a:lstStyle/>
                    <a:p>
                      <a:pPr algn="ctr" fontAlgn="b"/>
                      <a:r>
                        <a:rPr lang="en-US" sz="1100" u="none" strike="noStrike">
                          <a:effectLst/>
                        </a:rPr>
                        <a:t>1001-1500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7.58%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838180"/>
                  </a:ext>
                </a:extLst>
              </a:tr>
              <a:tr h="182880">
                <a:tc>
                  <a:txBody>
                    <a:bodyPr/>
                    <a:lstStyle/>
                    <a:p>
                      <a:pPr algn="ctr" fontAlgn="b"/>
                      <a:r>
                        <a:rPr lang="en-US" sz="1100" u="none" strike="noStrike">
                          <a:effectLst/>
                        </a:rPr>
                        <a:t>1501-2000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5.55%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8778016"/>
                  </a:ext>
                </a:extLst>
              </a:tr>
              <a:tr h="182880">
                <a:tc>
                  <a:txBody>
                    <a:bodyPr/>
                    <a:lstStyle/>
                    <a:p>
                      <a:pPr algn="ctr" fontAlgn="b"/>
                      <a:r>
                        <a:rPr lang="en-US" sz="1100" u="none" strike="noStrike">
                          <a:effectLst/>
                        </a:rPr>
                        <a:t>2001-2500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3.93%</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8389322"/>
                  </a:ext>
                </a:extLst>
              </a:tr>
              <a:tr h="182880">
                <a:tc>
                  <a:txBody>
                    <a:bodyPr/>
                    <a:lstStyle/>
                    <a:p>
                      <a:pPr algn="ctr" fontAlgn="b"/>
                      <a:r>
                        <a:rPr lang="en-US" sz="1100" u="none" strike="noStrike">
                          <a:effectLst/>
                        </a:rPr>
                        <a:t>2501-3000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8.74%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50325132"/>
                  </a:ext>
                </a:extLst>
              </a:tr>
              <a:tr h="182880">
                <a:tc>
                  <a:txBody>
                    <a:bodyPr/>
                    <a:lstStyle/>
                    <a:p>
                      <a:pPr algn="ctr" fontAlgn="b"/>
                      <a:r>
                        <a:rPr lang="en-US" sz="1100" u="none" strike="noStrike">
                          <a:effectLst/>
                        </a:rPr>
                        <a:t>3001-3500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483971944"/>
                  </a:ext>
                </a:extLst>
              </a:tr>
              <a:tr h="182880">
                <a:tc>
                  <a:txBody>
                    <a:bodyPr/>
                    <a:lstStyle/>
                    <a:p>
                      <a:pPr algn="ctr" fontAlgn="b"/>
                      <a:r>
                        <a:rPr lang="en-US" sz="1100" u="none" strike="noStrike">
                          <a:effectLst/>
                        </a:rPr>
                        <a:t>3501-4000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1.97%</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806250685"/>
                  </a:ext>
                </a:extLst>
              </a:tr>
              <a:tr h="182880">
                <a:tc>
                  <a:txBody>
                    <a:bodyPr/>
                    <a:lstStyle/>
                    <a:p>
                      <a:pPr algn="ctr" fontAlgn="b"/>
                      <a:r>
                        <a:rPr lang="en-US" sz="1100" u="none" strike="noStrike">
                          <a:effectLst/>
                        </a:rPr>
                        <a:t>4001-4500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3.68%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458057579"/>
                  </a:ext>
                </a:extLst>
              </a:tr>
              <a:tr h="182880">
                <a:tc>
                  <a:txBody>
                    <a:bodyPr/>
                    <a:lstStyle/>
                    <a:p>
                      <a:pPr algn="ctr" fontAlgn="b"/>
                      <a:r>
                        <a:rPr lang="en-US" sz="1100" u="none" strike="noStrike">
                          <a:effectLst/>
                        </a:rPr>
                        <a:t>4501-5000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696675134"/>
                  </a:ext>
                </a:extLst>
              </a:tr>
              <a:tr h="182880">
                <a:tc>
                  <a:txBody>
                    <a:bodyPr/>
                    <a:lstStyle/>
                    <a:p>
                      <a:pPr algn="ctr" fontAlgn="b"/>
                      <a:r>
                        <a:rPr lang="en-US" sz="1100" u="none" strike="noStrike">
                          <a:effectLst/>
                        </a:rPr>
                        <a:t>5501-6000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3317133449"/>
                  </a:ext>
                </a:extLst>
              </a:tr>
              <a:tr h="182880">
                <a:tc>
                  <a:txBody>
                    <a:bodyPr/>
                    <a:lstStyle/>
                    <a:p>
                      <a:pPr algn="ctr" fontAlgn="b"/>
                      <a:r>
                        <a:rPr lang="en-US" sz="1100" u="none" strike="noStrike">
                          <a:effectLst/>
                        </a:rPr>
                        <a:t>7001-7500</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4083728"/>
                  </a:ext>
                </a:extLst>
              </a:tr>
              <a:tr h="182880">
                <a:tc>
                  <a:txBody>
                    <a:bodyPr/>
                    <a:lstStyle/>
                    <a:p>
                      <a:pPr algn="ctr"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2740</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u="none" strike="noStrike">
                          <a:effectLst/>
                        </a:rPr>
                        <a:t>100.00%</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3257022"/>
                  </a:ext>
                </a:extLst>
              </a:tr>
            </a:tbl>
          </a:graphicData>
        </a:graphic>
      </p:graphicFrame>
      <p:graphicFrame>
        <p:nvGraphicFramePr>
          <p:cNvPr id="10" name="Chart 9">
            <a:extLst>
              <a:ext uri="{FF2B5EF4-FFF2-40B4-BE49-F238E27FC236}">
                <a16:creationId xmlns:a16="http://schemas.microsoft.com/office/drawing/2014/main" id="{768AB0A8-97E0-45E7-9E06-2326A530D801}"/>
              </a:ext>
            </a:extLst>
          </p:cNvPr>
          <p:cNvGraphicFramePr>
            <a:graphicFrameLocks/>
          </p:cNvGraphicFramePr>
          <p:nvPr/>
        </p:nvGraphicFramePr>
        <p:xfrm>
          <a:off x="1176731" y="1129004"/>
          <a:ext cx="5751970" cy="2720340"/>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5">
            <a:extLst>
              <a:ext uri="{FF2B5EF4-FFF2-40B4-BE49-F238E27FC236}">
                <a16:creationId xmlns:a16="http://schemas.microsoft.com/office/drawing/2014/main" id="{CA5BF84C-1ED3-44EC-BFC6-239FBAB373B8}"/>
              </a:ext>
            </a:extLst>
          </p:cNvPr>
          <p:cNvSpPr txBox="1"/>
          <p:nvPr/>
        </p:nvSpPr>
        <p:spPr>
          <a:xfrm rot="19324698">
            <a:off x="390480" y="2202284"/>
            <a:ext cx="2174983" cy="1492426"/>
          </a:xfrm>
          <a:prstGeom prst="rect">
            <a:avLst/>
          </a:prstGeom>
          <a:solidFill>
            <a:schemeClr val="accent3">
              <a:lumMod val="60000"/>
              <a:lumOff val="40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latin typeface="Arial" panose="020B0604020202020204" pitchFamily="34" charset="0"/>
                <a:cs typeface="Arial" panose="020B0604020202020204" pitchFamily="34" charset="0"/>
              </a:rPr>
              <a:t>To be updated (Additional info when lot of stored procedures in app)</a:t>
            </a:r>
            <a:endParaRPr lang="fr-FR">
              <a:solidFill>
                <a:srgbClr val="5757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3F53A2-463B-4D76-96BC-2CB7746380A4}"/>
              </a:ext>
            </a:extLst>
          </p:cNvPr>
          <p:cNvSpPr txBox="1"/>
          <p:nvPr/>
        </p:nvSpPr>
        <p:spPr>
          <a:xfrm>
            <a:off x="6750589" y="572899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12" name="ee4pHeader2">
            <a:extLst>
              <a:ext uri="{FF2B5EF4-FFF2-40B4-BE49-F238E27FC236}">
                <a16:creationId xmlns:a16="http://schemas.microsoft.com/office/drawing/2014/main" id="{072DED46-0DB1-4621-89F7-70DB9B1B64FD}"/>
              </a:ext>
            </a:extLst>
          </p:cNvPr>
          <p:cNvSpPr txBox="1"/>
          <p:nvPr/>
        </p:nvSpPr>
        <p:spPr>
          <a:xfrm>
            <a:off x="7227911" y="1288723"/>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pic>
        <p:nvPicPr>
          <p:cNvPr id="14" name="Picture 13" descr="A picture containing icon&#10;&#10;Description automatically generated">
            <a:extLst>
              <a:ext uri="{FF2B5EF4-FFF2-40B4-BE49-F238E27FC236}">
                <a16:creationId xmlns:a16="http://schemas.microsoft.com/office/drawing/2014/main" id="{BF2C02B5-E466-41A2-9844-61FF9B7B9792}"/>
              </a:ext>
            </a:extLst>
          </p:cNvPr>
          <p:cNvPicPr>
            <a:picLocks noChangeAspect="1"/>
          </p:cNvPicPr>
          <p:nvPr/>
        </p:nvPicPr>
        <p:blipFill>
          <a:blip r:embed="rId5">
            <a:alphaModFix amt="20000"/>
          </a:blip>
          <a:stretch>
            <a:fillRect/>
          </a:stretch>
        </p:blipFill>
        <p:spPr>
          <a:xfrm rot="20360764">
            <a:off x="812488" y="3031914"/>
            <a:ext cx="4612084" cy="2702558"/>
          </a:xfrm>
          <a:prstGeom prst="rect">
            <a:avLst/>
          </a:prstGeom>
        </p:spPr>
      </p:pic>
      <p:sp>
        <p:nvSpPr>
          <p:cNvPr id="16" name="TextBox 15">
            <a:extLst>
              <a:ext uri="{FF2B5EF4-FFF2-40B4-BE49-F238E27FC236}">
                <a16:creationId xmlns:a16="http://schemas.microsoft.com/office/drawing/2014/main" id="{6524428F-2DD1-4D75-B57D-AEEED0B02315}"/>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
        <p:nvSpPr>
          <p:cNvPr id="3" name="Rectangle 2">
            <a:extLst>
              <a:ext uri="{FF2B5EF4-FFF2-40B4-BE49-F238E27FC236}">
                <a16:creationId xmlns:a16="http://schemas.microsoft.com/office/drawing/2014/main" id="{47D7D1E4-54FB-CBC8-37C9-B2482931CA33}"/>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custDataLst>
      <p:tags r:id="rId1"/>
    </p:custDataLst>
    <p:extLst>
      <p:ext uri="{BB962C8B-B14F-4D97-AF65-F5344CB8AC3E}">
        <p14:creationId xmlns:p14="http://schemas.microsoft.com/office/powerpoint/2010/main" val="161875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A4D8DBA-0DAC-4A1D-ADDD-6A9299703758}"/>
              </a:ext>
            </a:extLst>
          </p:cNvPr>
          <p:cNvSpPr txBox="1">
            <a:spLocks/>
          </p:cNvSpPr>
          <p:nvPr/>
        </p:nvSpPr>
        <p:spPr>
          <a:xfrm>
            <a:off x="544943" y="330252"/>
            <a:ext cx="1102762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a:solidFill>
                  <a:srgbClr val="FDA110"/>
                </a:solidFill>
                <a:latin typeface="Arial" panose="020B0604020202020204" pitchFamily="34" charset="0"/>
                <a:cs typeface="Arial" panose="020B0604020202020204" pitchFamily="34" charset="0"/>
              </a:rPr>
              <a:t>{app1_name}</a:t>
            </a:r>
            <a:r>
              <a:rPr kumimoji="0" lang="en-US" sz="240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sym typeface="Trebuchet MS" panose="020B0603020202020204" pitchFamily="34" charset="0"/>
              </a:rPr>
              <a:t> </a:t>
            </a:r>
            <a:r>
              <a:rPr kumimoji="0" lang="en-US" sz="24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architecture and modernization readiness</a:t>
            </a:r>
          </a:p>
        </p:txBody>
      </p:sp>
      <p:sp>
        <p:nvSpPr>
          <p:cNvPr id="24" name="ee4pHeader2">
            <a:extLst>
              <a:ext uri="{FF2B5EF4-FFF2-40B4-BE49-F238E27FC236}">
                <a16:creationId xmlns:a16="http://schemas.microsoft.com/office/drawing/2014/main" id="{FCD0706C-33B6-43BE-A514-E1250957824E}"/>
              </a:ext>
            </a:extLst>
          </p:cNvPr>
          <p:cNvSpPr txBox="1"/>
          <p:nvPr/>
        </p:nvSpPr>
        <p:spPr>
          <a:xfrm>
            <a:off x="7197090" y="990777"/>
            <a:ext cx="2033272" cy="198279"/>
          </a:xfrm>
          <a:prstGeom prst="rect">
            <a:avLst/>
          </a:prstGeom>
          <a:noFill/>
          <a:ln cap="rnd">
            <a:noFill/>
          </a:ln>
        </p:spPr>
        <p:txBody>
          <a:bodyPr wrap="square" lIns="0" tIns="0" rIns="0" bIns="0" rtlCol="0" anchor="b" anchorCtr="0">
            <a:noAutofit/>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DA110"/>
                </a:solidFill>
                <a:effectLst/>
                <a:uLnTx/>
                <a:uFillTx/>
                <a:latin typeface="Arial" panose="020B0604020202020204" pitchFamily="34" charset="0"/>
                <a:cs typeface="Arial" panose="020B0604020202020204" pitchFamily="34" charset="0"/>
              </a:rPr>
              <a:t>Explanation</a:t>
            </a:r>
          </a:p>
        </p:txBody>
      </p:sp>
      <p:sp>
        <p:nvSpPr>
          <p:cNvPr id="25" name="ee4pContent2">
            <a:extLst>
              <a:ext uri="{FF2B5EF4-FFF2-40B4-BE49-F238E27FC236}">
                <a16:creationId xmlns:a16="http://schemas.microsoft.com/office/drawing/2014/main" id="{BD3B6A17-F114-4C5A-815E-BACBD8BC2682}"/>
              </a:ext>
            </a:extLst>
          </p:cNvPr>
          <p:cNvSpPr txBox="1"/>
          <p:nvPr/>
        </p:nvSpPr>
        <p:spPr>
          <a:xfrm>
            <a:off x="7150811" y="1349344"/>
            <a:ext cx="4869952" cy="4829600"/>
          </a:xfrm>
          <a:prstGeom prst="rect">
            <a:avLst/>
          </a:prstGeom>
          <a:ln cap="rnd">
            <a:noFill/>
          </a:ln>
        </p:spPr>
        <p:txBody>
          <a:bodyPr vert="horz" lIns="0" tIns="0" rIns="0" bIns="0" rtlCol="0" anchor="t">
            <a:noAutofit/>
          </a:bodyPr>
          <a:lstStyle>
            <a:defPPr>
              <a:defRPr lang="en-US"/>
            </a:defPPr>
            <a:lvl1pPr lvl="0" indent="0">
              <a:lnSpc>
                <a:spcPct val="100000"/>
              </a:lnSpc>
              <a:spcBef>
                <a:spcPts val="0"/>
              </a:spcBef>
              <a:spcAft>
                <a:spcPts val="0"/>
              </a:spcAft>
              <a:buFont typeface="Trebuchet MS" panose="020B0603020202020204" pitchFamily="34" charset="0"/>
              <a:buChar char="​"/>
              <a:defRPr sz="1000"/>
            </a:lvl1pPr>
            <a:lvl2pPr marL="324000" lvl="1"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1200">
                <a:latin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1600">
                <a:solidFill>
                  <a:schemeClr val="tx2"/>
                </a:solidFill>
                <a:latin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1600" b="1">
                <a:latin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1600">
                <a:latin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4400" baseline="0">
                <a:latin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5400" baseline="0">
                <a:solidFill>
                  <a:schemeClr val="tx2"/>
                </a:solidFill>
                <a:latin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2400" baseline="0">
                <a:solidFill>
                  <a:schemeClr val="tx2"/>
                </a:solidFill>
                <a:latin typeface="Trebuchet MS" panose="020B0603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CONNECT_API is an interface application between EHRs and CERTIFY.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contains CSHTML/HTML pages (views, help pages, email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Core is developed in C#/.NET and uses third-party libraries such as Log4Net (logging features) and Newtonsoft (JSON formatting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Application has a data access layer (DAO files) and uses the Entity framework and ADO.NET.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The persistence layer is composed of a relational SQL Server database which contains 64 tables, 34 stored procedures, 1 function and 1 trigger.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r>
              <a:rPr kumimoji="0" lang="en-US" sz="1500" b="1" i="0" u="none" strike="noStrike" kern="0" cap="none" spc="0" normalizeH="0" baseline="0" noProof="0">
                <a:ln>
                  <a:noFill/>
                </a:ln>
                <a:solidFill>
                  <a:srgbClr val="293C47">
                    <a:lumMod val="100000"/>
                  </a:srgbClr>
                </a:solidFill>
                <a:effectLst/>
                <a:highlight>
                  <a:srgbClr val="FFFF00"/>
                </a:highlight>
                <a:uLnTx/>
                <a:uFillTx/>
                <a:latin typeface="Arial" panose="020B0604020202020204" pitchFamily="34" charset="0"/>
                <a:cs typeface="Arial" panose="020B0604020202020204" pitchFamily="34" charset="0"/>
              </a:rPr>
              <a:t>Key takeaways: no architecture issues. Using an abstraction layer to access the database is a good practice as it is database-agnostic and therefore makes the application more portable and more adaptable to changes.</a:t>
            </a:r>
          </a:p>
        </p:txBody>
      </p:sp>
      <p:pic>
        <p:nvPicPr>
          <p:cNvPr id="3" name="Image 2">
            <a:extLst>
              <a:ext uri="{FF2B5EF4-FFF2-40B4-BE49-F238E27FC236}">
                <a16:creationId xmlns:a16="http://schemas.microsoft.com/office/drawing/2014/main" id="{1179D911-7FAB-4635-BC30-8EA0A5C97433}"/>
              </a:ext>
            </a:extLst>
          </p:cNvPr>
          <p:cNvPicPr>
            <a:picLocks noChangeAspect="1"/>
          </p:cNvPicPr>
          <p:nvPr/>
        </p:nvPicPr>
        <p:blipFill>
          <a:blip r:embed="rId4"/>
          <a:stretch>
            <a:fillRect/>
          </a:stretch>
        </p:blipFill>
        <p:spPr>
          <a:xfrm>
            <a:off x="205787" y="985361"/>
            <a:ext cx="6530209" cy="5610650"/>
          </a:xfrm>
          <a:prstGeom prst="rect">
            <a:avLst/>
          </a:prstGeom>
        </p:spPr>
      </p:pic>
      <p:pic>
        <p:nvPicPr>
          <p:cNvPr id="5" name="Image 4">
            <a:extLst>
              <a:ext uri="{FF2B5EF4-FFF2-40B4-BE49-F238E27FC236}">
                <a16:creationId xmlns:a16="http://schemas.microsoft.com/office/drawing/2014/main" id="{834352C8-6A5C-45A2-8F81-6D4E7FD360AE}"/>
              </a:ext>
            </a:extLst>
          </p:cNvPr>
          <p:cNvPicPr>
            <a:picLocks noChangeAspect="1"/>
          </p:cNvPicPr>
          <p:nvPr/>
        </p:nvPicPr>
        <p:blipFill>
          <a:blip r:embed="rId5"/>
          <a:stretch>
            <a:fillRect/>
          </a:stretch>
        </p:blipFill>
        <p:spPr>
          <a:xfrm>
            <a:off x="4385301" y="1078964"/>
            <a:ext cx="844247" cy="665538"/>
          </a:xfrm>
          <a:prstGeom prst="rect">
            <a:avLst/>
          </a:prstGeom>
        </p:spPr>
      </p:pic>
      <p:sp>
        <p:nvSpPr>
          <p:cNvPr id="9" name="Rectangle : coins arrondis 8">
            <a:extLst>
              <a:ext uri="{FF2B5EF4-FFF2-40B4-BE49-F238E27FC236}">
                <a16:creationId xmlns:a16="http://schemas.microsoft.com/office/drawing/2014/main" id="{34226BB7-BFF6-40F0-958D-8E9E8AFA1A4E}"/>
              </a:ext>
            </a:extLst>
          </p:cNvPr>
          <p:cNvSpPr/>
          <p:nvPr/>
        </p:nvSpPr>
        <p:spPr>
          <a:xfrm>
            <a:off x="205786" y="5655748"/>
            <a:ext cx="6530209" cy="1000759"/>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 coins arrondis 9">
            <a:extLst>
              <a:ext uri="{FF2B5EF4-FFF2-40B4-BE49-F238E27FC236}">
                <a16:creationId xmlns:a16="http://schemas.microsoft.com/office/drawing/2014/main" id="{ECBD337C-0E09-4AAA-A628-B16159602677}"/>
              </a:ext>
            </a:extLst>
          </p:cNvPr>
          <p:cNvSpPr/>
          <p:nvPr/>
        </p:nvSpPr>
        <p:spPr>
          <a:xfrm>
            <a:off x="205786" y="2383606"/>
            <a:ext cx="6530210" cy="320460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Rectangle : coins arrondis 10">
            <a:extLst>
              <a:ext uri="{FF2B5EF4-FFF2-40B4-BE49-F238E27FC236}">
                <a16:creationId xmlns:a16="http://schemas.microsoft.com/office/drawing/2014/main" id="{C0BC5432-CB15-46EB-9795-48BD62E82FB1}"/>
              </a:ext>
            </a:extLst>
          </p:cNvPr>
          <p:cNvSpPr/>
          <p:nvPr/>
        </p:nvSpPr>
        <p:spPr>
          <a:xfrm>
            <a:off x="205785" y="918859"/>
            <a:ext cx="6530210" cy="1154078"/>
          </a:xfrm>
          <a:prstGeom prst="round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47F4299-E507-4CE1-A88B-A4BEA4E02B3A}"/>
              </a:ext>
            </a:extLst>
          </p:cNvPr>
          <p:cNvSpPr/>
          <p:nvPr/>
        </p:nvSpPr>
        <p:spPr>
          <a:xfrm>
            <a:off x="201025" y="101584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Front / UI Technologies</a:t>
            </a:r>
          </a:p>
        </p:txBody>
      </p:sp>
      <p:sp>
        <p:nvSpPr>
          <p:cNvPr id="13" name="Rectangle 12">
            <a:extLst>
              <a:ext uri="{FF2B5EF4-FFF2-40B4-BE49-F238E27FC236}">
                <a16:creationId xmlns:a16="http://schemas.microsoft.com/office/drawing/2014/main" id="{6EC9D354-2921-42A1-A9CA-6BDA53F9F94E}"/>
              </a:ext>
            </a:extLst>
          </p:cNvPr>
          <p:cNvSpPr/>
          <p:nvPr/>
        </p:nvSpPr>
        <p:spPr>
          <a:xfrm>
            <a:off x="47826" y="2464111"/>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Core</a:t>
            </a:r>
          </a:p>
        </p:txBody>
      </p:sp>
      <p:sp>
        <p:nvSpPr>
          <p:cNvPr id="14" name="Rectangle 13">
            <a:extLst>
              <a:ext uri="{FF2B5EF4-FFF2-40B4-BE49-F238E27FC236}">
                <a16:creationId xmlns:a16="http://schemas.microsoft.com/office/drawing/2014/main" id="{680DACD2-EBC8-4BCE-87BA-B21947C02F2B}"/>
              </a:ext>
            </a:extLst>
          </p:cNvPr>
          <p:cNvSpPr/>
          <p:nvPr/>
        </p:nvSpPr>
        <p:spPr>
          <a:xfrm>
            <a:off x="68374" y="5538765"/>
            <a:ext cx="1391342"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Persistence</a:t>
            </a:r>
          </a:p>
        </p:txBody>
      </p:sp>
      <p:sp>
        <p:nvSpPr>
          <p:cNvPr id="15" name="Rectangle : coins arrondis 14">
            <a:extLst>
              <a:ext uri="{FF2B5EF4-FFF2-40B4-BE49-F238E27FC236}">
                <a16:creationId xmlns:a16="http://schemas.microsoft.com/office/drawing/2014/main" id="{F77F953A-2182-49EF-8B35-91E127F29BBE}"/>
              </a:ext>
            </a:extLst>
          </p:cNvPr>
          <p:cNvSpPr/>
          <p:nvPr/>
        </p:nvSpPr>
        <p:spPr>
          <a:xfrm>
            <a:off x="3079493" y="4422276"/>
            <a:ext cx="978797" cy="1125766"/>
          </a:xfrm>
          <a:prstGeom prst="roundRect">
            <a:avLst/>
          </a:prstGeom>
          <a:noFill/>
          <a:ln w="952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097C63D-ACD5-44A7-8150-B762245E4F2C}"/>
              </a:ext>
            </a:extLst>
          </p:cNvPr>
          <p:cNvSpPr/>
          <p:nvPr/>
        </p:nvSpPr>
        <p:spPr>
          <a:xfrm>
            <a:off x="3069219" y="4422276"/>
            <a:ext cx="978797" cy="430887"/>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1" i="0" u="none" strike="noStrike" kern="1200" cap="none" spc="0" normalizeH="0" baseline="0" noProof="0">
                <a:ln>
                  <a:noFill/>
                </a:ln>
                <a:solidFill>
                  <a:srgbClr val="37373A"/>
                </a:solidFill>
                <a:effectLst/>
                <a:uLnTx/>
                <a:uFillTx/>
                <a:latin typeface="Arial" panose="020B0604020202020204" pitchFamily="34" charset="0"/>
                <a:cs typeface="Arial" panose="020B0604020202020204" pitchFamily="34" charset="0"/>
              </a:rPr>
              <a:t>Data    Access Layer</a:t>
            </a:r>
          </a:p>
        </p:txBody>
      </p:sp>
      <p:sp>
        <p:nvSpPr>
          <p:cNvPr id="17" name="Rectangle 16">
            <a:extLst>
              <a:ext uri="{FF2B5EF4-FFF2-40B4-BE49-F238E27FC236}">
                <a16:creationId xmlns:a16="http://schemas.microsoft.com/office/drawing/2014/main" id="{CB015C7B-742D-424E-A398-1781DF2829E8}"/>
              </a:ext>
            </a:extLst>
          </p:cNvPr>
          <p:cNvSpPr/>
          <p:nvPr/>
        </p:nvSpPr>
        <p:spPr>
          <a:xfrm rot="19315921">
            <a:off x="-213157" y="2730828"/>
            <a:ext cx="7300230" cy="923330"/>
          </a:xfrm>
          <a:prstGeom prst="rect">
            <a:avLst/>
          </a:prstGeom>
          <a:noFill/>
        </p:spPr>
        <p:txBody>
          <a:bodyPr wrap="square" lIns="91440" tIns="45720" rIns="91440" bIns="45720">
            <a:spAutoFit/>
          </a:bodyPr>
          <a:lstStyle/>
          <a:p>
            <a:pPr algn="ctr"/>
            <a:r>
              <a:rPr lang="en-US" sz="5400" b="0" cap="none" spc="0">
                <a:ln w="0"/>
                <a:solidFill>
                  <a:srgbClr val="99CC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Sample Image</a:t>
            </a:r>
          </a:p>
        </p:txBody>
      </p:sp>
      <p:sp>
        <p:nvSpPr>
          <p:cNvPr id="18" name="TextBox 17">
            <a:extLst>
              <a:ext uri="{FF2B5EF4-FFF2-40B4-BE49-F238E27FC236}">
                <a16:creationId xmlns:a16="http://schemas.microsoft.com/office/drawing/2014/main" id="{A7F674F9-0852-480D-87C4-FF616ACB32B3}"/>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pic>
        <p:nvPicPr>
          <p:cNvPr id="21" name="Picture 20" descr="A picture containing icon&#10;&#10;Description automatically generated">
            <a:extLst>
              <a:ext uri="{FF2B5EF4-FFF2-40B4-BE49-F238E27FC236}">
                <a16:creationId xmlns:a16="http://schemas.microsoft.com/office/drawing/2014/main" id="{18FD442E-A10F-4091-94F2-038C65502736}"/>
              </a:ext>
            </a:extLst>
          </p:cNvPr>
          <p:cNvPicPr>
            <a:picLocks noChangeAspect="1"/>
          </p:cNvPicPr>
          <p:nvPr/>
        </p:nvPicPr>
        <p:blipFill>
          <a:blip r:embed="rId6">
            <a:alphaModFix amt="20000"/>
          </a:blip>
          <a:stretch>
            <a:fillRect/>
          </a:stretch>
        </p:blipFill>
        <p:spPr>
          <a:xfrm rot="20360764">
            <a:off x="873356" y="3146146"/>
            <a:ext cx="4612084" cy="2702558"/>
          </a:xfrm>
          <a:prstGeom prst="rect">
            <a:avLst/>
          </a:prstGeom>
        </p:spPr>
      </p:pic>
      <p:sp>
        <p:nvSpPr>
          <p:cNvPr id="22" name="TextBox 21">
            <a:extLst>
              <a:ext uri="{FF2B5EF4-FFF2-40B4-BE49-F238E27FC236}">
                <a16:creationId xmlns:a16="http://schemas.microsoft.com/office/drawing/2014/main" id="{A6609353-A8DE-4634-9146-A50968903C32}"/>
              </a:ext>
            </a:extLst>
          </p:cNvPr>
          <p:cNvSpPr txBox="1"/>
          <p:nvPr/>
        </p:nvSpPr>
        <p:spPr>
          <a:xfrm rot="20360764">
            <a:off x="5138324" y="1873444"/>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sp>
        <p:nvSpPr>
          <p:cNvPr id="2" name="Rectangle 1">
            <a:extLst>
              <a:ext uri="{FF2B5EF4-FFF2-40B4-BE49-F238E27FC236}">
                <a16:creationId xmlns:a16="http://schemas.microsoft.com/office/drawing/2014/main" id="{6598C384-29D9-8372-2E44-819E57AC1F95}"/>
              </a:ext>
            </a:extLst>
          </p:cNvPr>
          <p:cNvSpPr/>
          <p:nvPr/>
        </p:nvSpPr>
        <p:spPr>
          <a:xfrm>
            <a:off x="0" y="282752"/>
            <a:ext cx="12192000" cy="6575248"/>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4" name="Title 3">
            <a:extLst>
              <a:ext uri="{FF2B5EF4-FFF2-40B4-BE49-F238E27FC236}">
                <a16:creationId xmlns:a16="http://schemas.microsoft.com/office/drawing/2014/main" id="{3B0F9E79-F21F-7D55-F658-F3ED5928CDF9}"/>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999111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B5440FBC-2828-4C4D-80FA-A717CF078FAC}"/>
              </a:ext>
            </a:extLst>
          </p:cNvPr>
          <p:cNvSpPr txBox="1">
            <a:spLocks/>
          </p:cNvSpPr>
          <p:nvPr/>
        </p:nvSpPr>
        <p:spPr>
          <a:xfrm>
            <a:off x="544943" y="372459"/>
            <a:ext cx="11048980" cy="332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rgbClr val="293C47"/>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a:solidFill>
                  <a:srgbClr val="FDA110"/>
                </a:solidFill>
                <a:latin typeface="Arial" panose="020B0604020202020204" pitchFamily="34" charset="0"/>
                <a:cs typeface="Arial" panose="020B0604020202020204" pitchFamily="34" charset="0"/>
              </a:rPr>
              <a:t>{app1_name} </a:t>
            </a:r>
            <a:r>
              <a:rPr kumimoji="0" lang="en-US" sz="24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Peer Benchmark against apps of all technologies</a:t>
            </a:r>
          </a:p>
        </p:txBody>
      </p:sp>
      <p:sp>
        <p:nvSpPr>
          <p:cNvPr id="9" name="TextBox 8">
            <a:extLst>
              <a:ext uri="{FF2B5EF4-FFF2-40B4-BE49-F238E27FC236}">
                <a16:creationId xmlns:a16="http://schemas.microsoft.com/office/drawing/2014/main" id="{FD0EB747-9CEE-40BE-AC16-D35D01545EB8}"/>
              </a:ext>
            </a:extLst>
          </p:cNvPr>
          <p:cNvSpPr txBox="1"/>
          <p:nvPr/>
        </p:nvSpPr>
        <p:spPr>
          <a:xfrm>
            <a:off x="7016061" y="6339232"/>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DF1F223-0FC6-41AC-A04A-D4B2D3B8CF26}"/>
              </a:ext>
            </a:extLst>
          </p:cNvPr>
          <p:cNvGrpSpPr/>
          <p:nvPr/>
        </p:nvGrpSpPr>
        <p:grpSpPr>
          <a:xfrm>
            <a:off x="424848" y="3182849"/>
            <a:ext cx="4501113" cy="2655157"/>
            <a:chOff x="287196" y="3123855"/>
            <a:chExt cx="4501113" cy="2655157"/>
          </a:xfrm>
        </p:grpSpPr>
        <p:sp>
          <p:nvSpPr>
            <p:cNvPr id="14" name="TextBox 13">
              <a:extLst>
                <a:ext uri="{FF2B5EF4-FFF2-40B4-BE49-F238E27FC236}">
                  <a16:creationId xmlns:a16="http://schemas.microsoft.com/office/drawing/2014/main" id="{7DCD5493-9244-4BF1-BBDF-3E61754FD324}"/>
                </a:ext>
              </a:extLst>
            </p:cNvPr>
            <p:cNvSpPr txBox="1"/>
            <p:nvPr/>
          </p:nvSpPr>
          <p:spPr>
            <a:xfrm>
              <a:off x="287196" y="3209078"/>
              <a:ext cx="4127488" cy="256993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uLnTx/>
                  <a:uFillTx/>
                  <a:latin typeface="Arial" panose="020B0604020202020204" pitchFamily="34" charset="0"/>
                  <a:cs typeface="Arial" panose="020B0604020202020204" pitchFamily="34" charset="0"/>
                </a:rPr>
                <a:t>Security, Efficiency and Changeability health factors are all in the second quartile and should be addressed.  The remaining two health factors are both good in the first quartile.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uLnTx/>
                  <a:uFillTx/>
                  <a:latin typeface="Arial" panose="020B0604020202020204" pitchFamily="34" charset="0"/>
                  <a:cs typeface="Arial" panose="020B0604020202020204" pitchFamily="34" charset="0"/>
                </a:rPr>
                <a:t>Looking at the breakdown by technical criteria, “Programming Practices – Modularity and OO Encapsulation” category is where the application lags the most indicating some stability deficiencies.</a:t>
              </a:r>
            </a:p>
          </p:txBody>
        </p:sp>
        <p:sp>
          <p:nvSpPr>
            <p:cNvPr id="15" name="Rectangle 14">
              <a:extLst>
                <a:ext uri="{FF2B5EF4-FFF2-40B4-BE49-F238E27FC236}">
                  <a16:creationId xmlns:a16="http://schemas.microsoft.com/office/drawing/2014/main" id="{E6C4D661-ABA8-4D5F-AE23-3E56E4F52DC6}"/>
                </a:ext>
              </a:extLst>
            </p:cNvPr>
            <p:cNvSpPr/>
            <p:nvPr/>
          </p:nvSpPr>
          <p:spPr>
            <a:xfrm>
              <a:off x="287196" y="3123855"/>
              <a:ext cx="4501113"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all technologies</a:t>
              </a:r>
            </a:p>
          </p:txBody>
        </p:sp>
      </p:grpSp>
      <p:pic>
        <p:nvPicPr>
          <p:cNvPr id="16" name="Picture 15">
            <a:extLst>
              <a:ext uri="{FF2B5EF4-FFF2-40B4-BE49-F238E27FC236}">
                <a16:creationId xmlns:a16="http://schemas.microsoft.com/office/drawing/2014/main" id="{8717C080-8CC7-418B-BE9A-3D849109E663}"/>
              </a:ext>
            </a:extLst>
          </p:cNvPr>
          <p:cNvPicPr>
            <a:picLocks noChangeAspect="1"/>
          </p:cNvPicPr>
          <p:nvPr/>
        </p:nvPicPr>
        <p:blipFill>
          <a:blip r:embed="rId3"/>
          <a:stretch>
            <a:fillRect/>
          </a:stretch>
        </p:blipFill>
        <p:spPr>
          <a:xfrm>
            <a:off x="369804" y="963106"/>
            <a:ext cx="6439367" cy="1651266"/>
          </a:xfrm>
          <a:prstGeom prst="rect">
            <a:avLst/>
          </a:prstGeom>
          <a:ln w="57150">
            <a:solidFill>
              <a:srgbClr val="00B2FF"/>
            </a:solidFill>
          </a:ln>
        </p:spPr>
      </p:pic>
      <p:pic>
        <p:nvPicPr>
          <p:cNvPr id="17" name="Picture 16">
            <a:extLst>
              <a:ext uri="{FF2B5EF4-FFF2-40B4-BE49-F238E27FC236}">
                <a16:creationId xmlns:a16="http://schemas.microsoft.com/office/drawing/2014/main" id="{8DC72A4E-B404-4F70-853C-7AF32B7FC20E}"/>
              </a:ext>
            </a:extLst>
          </p:cNvPr>
          <p:cNvPicPr>
            <a:picLocks noChangeAspect="1"/>
          </p:cNvPicPr>
          <p:nvPr/>
        </p:nvPicPr>
        <p:blipFill>
          <a:blip r:embed="rId4"/>
          <a:stretch>
            <a:fillRect/>
          </a:stretch>
        </p:blipFill>
        <p:spPr>
          <a:xfrm>
            <a:off x="4896809" y="3268072"/>
            <a:ext cx="6439367" cy="2647103"/>
          </a:xfrm>
          <a:prstGeom prst="rect">
            <a:avLst/>
          </a:prstGeom>
          <a:ln w="57150">
            <a:solidFill>
              <a:srgbClr val="00B2FF"/>
            </a:solidFill>
          </a:ln>
        </p:spPr>
      </p:pic>
      <p:grpSp>
        <p:nvGrpSpPr>
          <p:cNvPr id="18" name="Group 17">
            <a:extLst>
              <a:ext uri="{FF2B5EF4-FFF2-40B4-BE49-F238E27FC236}">
                <a16:creationId xmlns:a16="http://schemas.microsoft.com/office/drawing/2014/main" id="{9DC498B8-D6F4-4D6C-BE5B-432DE67E86B4}"/>
              </a:ext>
            </a:extLst>
          </p:cNvPr>
          <p:cNvGrpSpPr/>
          <p:nvPr/>
        </p:nvGrpSpPr>
        <p:grpSpPr>
          <a:xfrm>
            <a:off x="7045315" y="790153"/>
            <a:ext cx="4290861" cy="1645494"/>
            <a:chOff x="7016061" y="1293049"/>
            <a:chExt cx="4290861" cy="1645494"/>
          </a:xfrm>
        </p:grpSpPr>
        <p:sp>
          <p:nvSpPr>
            <p:cNvPr id="19" name="TextBox 18">
              <a:extLst>
                <a:ext uri="{FF2B5EF4-FFF2-40B4-BE49-F238E27FC236}">
                  <a16:creationId xmlns:a16="http://schemas.microsoft.com/office/drawing/2014/main" id="{4021AD76-5D9A-4A4A-B27F-25FE05898C52}"/>
                </a:ext>
              </a:extLst>
            </p:cNvPr>
            <p:cNvSpPr txBox="1"/>
            <p:nvPr/>
          </p:nvSpPr>
          <p:spPr>
            <a:xfrm>
              <a:off x="7016061" y="1368883"/>
              <a:ext cx="3479045"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lang="en-US" sz="1400" kern="0">
                <a:solidFill>
                  <a:srgbClr val="FFFFFF">
                    <a:lumMod val="50000"/>
                  </a:srgbClr>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uLnTx/>
                  <a:uFillTx/>
                  <a:latin typeface="Arial" panose="020B0604020202020204" pitchFamily="34" charset="0"/>
                  <a:cs typeface="Arial" panose="020B0604020202020204" pitchFamily="34" charset="0"/>
                </a:rPr>
                <a:t>Looking at the overall software health (TQI), application compared well against other applications it was benchmarked against.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E7E6E6">
                      <a:lumMod val="50000"/>
                    </a:srgbClr>
                  </a:solidFill>
                  <a:effectLst/>
                  <a:uLnTx/>
                  <a:uFillTx/>
                  <a:latin typeface="Arial" panose="020B0604020202020204" pitchFamily="34" charset="0"/>
                  <a:cs typeface="Arial" panose="020B0604020202020204" pitchFamily="34" charset="0"/>
                </a:rPr>
                <a:t>The Security health factor is in the second quartile and should be addressed.  The remaining two health factors are both good in the first quartile. </a:t>
              </a:r>
            </a:p>
          </p:txBody>
        </p:sp>
        <p:sp>
          <p:nvSpPr>
            <p:cNvPr id="20" name="Rectangle 19">
              <a:extLst>
                <a:ext uri="{FF2B5EF4-FFF2-40B4-BE49-F238E27FC236}">
                  <a16:creationId xmlns:a16="http://schemas.microsoft.com/office/drawing/2014/main" id="{ADEE77F4-AF54-449D-A156-40B9B6071A93}"/>
                </a:ext>
              </a:extLst>
            </p:cNvPr>
            <p:cNvSpPr/>
            <p:nvPr/>
          </p:nvSpPr>
          <p:spPr>
            <a:xfrm>
              <a:off x="7016062" y="1293049"/>
              <a:ext cx="4290860" cy="322845"/>
            </a:xfrm>
            <a:prstGeom prst="rect">
              <a:avLst/>
            </a:prstGeom>
          </p:spPr>
          <p:txBody>
            <a:bodyPr vert="horz" wrap="square" lIns="0" tIns="0" rIns="0" bIns="0" anchor="b" anchorCtr="0">
              <a:noAutofit/>
            </a:bodyPr>
            <a:lstStyle/>
            <a:p>
              <a:pPr>
                <a:buClr>
                  <a:srgbClr val="44546A">
                    <a:lumMod val="65000"/>
                    <a:lumOff val="35000"/>
                  </a:srgbClr>
                </a:buClr>
                <a:buSzPct val="85000"/>
                <a:defRPr/>
              </a:pPr>
              <a:r>
                <a:rPr lang="en-US" sz="1600">
                  <a:solidFill>
                    <a:srgbClr val="00B2FF"/>
                  </a:solidFill>
                  <a:latin typeface="Arial" panose="020B0604020202020204" pitchFamily="34" charset="0"/>
                  <a:ea typeface="Calibri" panose="020F0502020204030204" pitchFamily="34" charset="0"/>
                  <a:cs typeface="Arial" panose="020B0604020202020204" pitchFamily="34" charset="0"/>
                </a:rPr>
                <a:t>Percentage compliance for .NET technology</a:t>
              </a:r>
            </a:p>
          </p:txBody>
        </p:sp>
      </p:grpSp>
      <p:sp>
        <p:nvSpPr>
          <p:cNvPr id="2" name="Rectangle 1">
            <a:extLst>
              <a:ext uri="{FF2B5EF4-FFF2-40B4-BE49-F238E27FC236}">
                <a16:creationId xmlns:a16="http://schemas.microsoft.com/office/drawing/2014/main" id="{B58063CF-646E-404E-B502-84CDCD30E3EB}"/>
              </a:ext>
            </a:extLst>
          </p:cNvPr>
          <p:cNvSpPr/>
          <p:nvPr/>
        </p:nvSpPr>
        <p:spPr>
          <a:xfrm rot="20240141">
            <a:off x="1477060" y="917970"/>
            <a:ext cx="4114879" cy="1754326"/>
          </a:xfrm>
          <a:prstGeom prst="rect">
            <a:avLst/>
          </a:prstGeom>
          <a:noFill/>
        </p:spPr>
        <p:txBody>
          <a:bodyPr wrap="square" lIns="91440" tIns="45720" rIns="91440" bIns="45720">
            <a:spAutoFit/>
          </a:bodyPr>
          <a:lstStyle/>
          <a:p>
            <a:pPr algn="ctr"/>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22" name="Rectangle 21">
            <a:extLst>
              <a:ext uri="{FF2B5EF4-FFF2-40B4-BE49-F238E27FC236}">
                <a16:creationId xmlns:a16="http://schemas.microsoft.com/office/drawing/2014/main" id="{C4CD6449-D3C4-4602-8B6A-3ADF92450838}"/>
              </a:ext>
            </a:extLst>
          </p:cNvPr>
          <p:cNvSpPr/>
          <p:nvPr/>
        </p:nvSpPr>
        <p:spPr>
          <a:xfrm rot="20240141">
            <a:off x="4238611" y="4007818"/>
            <a:ext cx="7160725" cy="923330"/>
          </a:xfrm>
          <a:prstGeom prst="rect">
            <a:avLst/>
          </a:prstGeom>
          <a:noFill/>
        </p:spPr>
        <p:txBody>
          <a:bodyPr wrap="square" lIns="91440" tIns="45720" rIns="91440" bIns="45720">
            <a:spAutoFit/>
          </a:bodyPr>
          <a:lstStyle/>
          <a:p>
            <a:pPr algn="ctr"/>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 Image</a:t>
            </a:r>
          </a:p>
        </p:txBody>
      </p:sp>
      <p:sp>
        <p:nvSpPr>
          <p:cNvPr id="12" name="TextBox 11">
            <a:extLst>
              <a:ext uri="{FF2B5EF4-FFF2-40B4-BE49-F238E27FC236}">
                <a16:creationId xmlns:a16="http://schemas.microsoft.com/office/drawing/2014/main" id="{0079A8BD-1E8A-4E77-9217-CE1C2787388E}"/>
              </a:ext>
            </a:extLst>
          </p:cNvPr>
          <p:cNvSpPr txBox="1"/>
          <p:nvPr/>
        </p:nvSpPr>
        <p:spPr>
          <a:xfrm rot="20360764">
            <a:off x="4566374" y="1991509"/>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11" name="Picture 10" descr="A picture containing icon&#10;&#10;Description automatically generated">
            <a:extLst>
              <a:ext uri="{FF2B5EF4-FFF2-40B4-BE49-F238E27FC236}">
                <a16:creationId xmlns:a16="http://schemas.microsoft.com/office/drawing/2014/main" id="{AC7A7618-FA24-4E3C-B1B3-D1EEDDD6A320}"/>
              </a:ext>
            </a:extLst>
          </p:cNvPr>
          <p:cNvPicPr>
            <a:picLocks noChangeAspect="1"/>
          </p:cNvPicPr>
          <p:nvPr/>
        </p:nvPicPr>
        <p:blipFill>
          <a:blip r:embed="rId5">
            <a:alphaModFix amt="20000"/>
          </a:blip>
          <a:stretch>
            <a:fillRect/>
          </a:stretch>
        </p:blipFill>
        <p:spPr>
          <a:xfrm rot="20360764">
            <a:off x="328413" y="2584847"/>
            <a:ext cx="4612084" cy="2702558"/>
          </a:xfrm>
          <a:prstGeom prst="rect">
            <a:avLst/>
          </a:prstGeom>
        </p:spPr>
      </p:pic>
      <p:sp>
        <p:nvSpPr>
          <p:cNvPr id="3" name="Rectangle 2">
            <a:extLst>
              <a:ext uri="{FF2B5EF4-FFF2-40B4-BE49-F238E27FC236}">
                <a16:creationId xmlns:a16="http://schemas.microsoft.com/office/drawing/2014/main" id="{D3057913-BFB4-3CF8-3678-FAF546D18615}"/>
              </a:ext>
            </a:extLst>
          </p:cNvPr>
          <p:cNvSpPr/>
          <p:nvPr/>
        </p:nvSpPr>
        <p:spPr>
          <a:xfrm>
            <a:off x="0" y="301450"/>
            <a:ext cx="12192000" cy="65565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
        <p:nvSpPr>
          <p:cNvPr id="4" name="Title 3">
            <a:extLst>
              <a:ext uri="{FF2B5EF4-FFF2-40B4-BE49-F238E27FC236}">
                <a16:creationId xmlns:a16="http://schemas.microsoft.com/office/drawing/2014/main" id="{27BE1D54-68AA-1FE8-58F3-C246AB11E881}"/>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2655855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app1_iso5055">
            <a:extLst>
              <a:ext uri="{FF2B5EF4-FFF2-40B4-BE49-F238E27FC236}">
                <a16:creationId xmlns:a16="http://schemas.microsoft.com/office/drawing/2014/main" id="{2871D487-9E60-487C-AC59-44B53691336A}"/>
              </a:ext>
            </a:extLst>
          </p:cNvPr>
          <p:cNvGraphicFramePr>
            <a:graphicFrameLocks noGrp="1"/>
          </p:cNvGraphicFramePr>
          <p:nvPr/>
        </p:nvGraphicFramePr>
        <p:xfrm>
          <a:off x="4987431" y="666861"/>
          <a:ext cx="6895809" cy="464820"/>
        </p:xfrm>
        <a:graphic>
          <a:graphicData uri="http://schemas.openxmlformats.org/drawingml/2006/table">
            <a:tbl>
              <a:tblPr firstRow="1">
                <a:tableStyleId>{D27102A9-8310-4765-A935-A1911B00CA55}</a:tableStyleId>
              </a:tblPr>
              <a:tblGrid>
                <a:gridCol w="1836101">
                  <a:extLst>
                    <a:ext uri="{9D8B030D-6E8A-4147-A177-3AD203B41FA5}">
                      <a16:colId xmlns:a16="http://schemas.microsoft.com/office/drawing/2014/main" val="514914890"/>
                    </a:ext>
                  </a:extLst>
                </a:gridCol>
                <a:gridCol w="4137693">
                  <a:extLst>
                    <a:ext uri="{9D8B030D-6E8A-4147-A177-3AD203B41FA5}">
                      <a16:colId xmlns:a16="http://schemas.microsoft.com/office/drawing/2014/main" val="2882474660"/>
                    </a:ext>
                  </a:extLst>
                </a:gridCol>
                <a:gridCol w="922015">
                  <a:extLst>
                    <a:ext uri="{9D8B030D-6E8A-4147-A177-3AD203B41FA5}">
                      <a16:colId xmlns:a16="http://schemas.microsoft.com/office/drawing/2014/main" val="1254621230"/>
                    </a:ext>
                  </a:extLst>
                </a:gridCol>
              </a:tblGrid>
              <a:tr h="196239">
                <a:tc>
                  <a:txBody>
                    <a:bodyPr/>
                    <a:lstStyle/>
                    <a:p>
                      <a:r>
                        <a:rPr kumimoji="0" lang="en-US" sz="1050" b="1" u="none" strike="noStrike" kern="1200" cap="none" normalizeH="0" baseline="0">
                          <a:ln>
                            <a:noFill/>
                          </a:ln>
                          <a:solidFill>
                            <a:schemeClr val="tx1"/>
                          </a:solidFill>
                          <a:effectLst/>
                        </a:rPr>
                        <a:t>ISO-5055</a:t>
                      </a:r>
                      <a:endParaRPr kumimoji="0" lang="en-US" sz="1050" b="1"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endParaRPr kumimoji="0" lang="en-US" sz="1050" b="1"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1050" b="1" u="none" strike="noStrike" kern="1200" cap="none" normalizeH="0" baseline="0">
                          <a:ln>
                            <a:noFill/>
                          </a:ln>
                          <a:solidFill>
                            <a:schemeClr val="tx1"/>
                          </a:solidFill>
                          <a:effectLst/>
                        </a:rPr>
                        <a:t>Violations</a:t>
                      </a:r>
                      <a:endParaRPr kumimoji="0" lang="en-US" sz="1050" b="1"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15430777"/>
                  </a:ext>
                </a:extLst>
              </a:tr>
              <a:tr h="182158">
                <a:tc>
                  <a:txBody>
                    <a:bodyPr/>
                    <a:lstStyle/>
                    <a:p>
                      <a:r>
                        <a:rPr kumimoji="0" lang="en-US" sz="800" b="0" u="none" strike="noStrike" kern="1200" cap="none" normalizeH="0" baseline="0" err="1">
                          <a:ln>
                            <a:noFill/>
                          </a:ln>
                          <a:solidFill>
                            <a:schemeClr val="tx1"/>
                          </a:solidFill>
                          <a:effectLst/>
                        </a:rPr>
                        <a:t>xxxxxxxxxxxxxxxxxxxxxxx</a:t>
                      </a:r>
                      <a:endParaRPr kumimoji="0" lang="en-US" sz="8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kumimoji="0" lang="en-US" sz="800" b="0" u="none" strike="noStrike" kern="1200" cap="none" spc="0" normalizeH="0" baseline="0" noProof="0" err="1">
                          <a:ln>
                            <a:noFill/>
                          </a:ln>
                          <a:solidFill>
                            <a:srgbClr val="293C47"/>
                          </a:solidFill>
                          <a:effectLst/>
                          <a:uLnTx/>
                          <a:uFillTx/>
                        </a:rPr>
                        <a:t>xxxxxxxxxxxxxxxxxxxxxxx</a:t>
                      </a:r>
                      <a:endParaRPr kumimoji="0" lang="en-US" sz="8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r"/>
                      <a:r>
                        <a:rPr kumimoji="0" lang="en-US" sz="800" b="0" u="none" strike="noStrike" kern="1200" cap="none" normalizeH="0" baseline="0">
                          <a:ln>
                            <a:noFill/>
                          </a:ln>
                          <a:solidFill>
                            <a:schemeClr val="tx1"/>
                          </a:solidFill>
                          <a:effectLst/>
                        </a:rPr>
                        <a:t>###</a:t>
                      </a:r>
                      <a:endParaRPr kumimoji="0" lang="en-US" sz="8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29486867"/>
                  </a:ext>
                </a:extLst>
              </a:tr>
            </a:tbl>
          </a:graphicData>
        </a:graphic>
      </p:graphicFrame>
      <p:sp>
        <p:nvSpPr>
          <p:cNvPr id="48" name="TextBox 47">
            <a:extLst>
              <a:ext uri="{FF2B5EF4-FFF2-40B4-BE49-F238E27FC236}">
                <a16:creationId xmlns:a16="http://schemas.microsoft.com/office/drawing/2014/main" id="{C0FBED68-674C-4A5B-A69E-C4748BC9A777}"/>
              </a:ext>
            </a:extLst>
          </p:cNvPr>
          <p:cNvSpPr txBox="1"/>
          <p:nvPr/>
        </p:nvSpPr>
        <p:spPr>
          <a:xfrm>
            <a:off x="308759" y="3219972"/>
            <a:ext cx="4473922" cy="27007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200" b="0" i="0">
                <a:solidFill>
                  <a:srgbClr val="333333"/>
                </a:solidFill>
                <a:effectLst/>
                <a:latin typeface="MetaWebPro"/>
              </a:rPr>
              <a:t>The measures in ISO 5055</a:t>
            </a:r>
            <a:r>
              <a:rPr lang="en-US" sz="1200">
                <a:solidFill>
                  <a:srgbClr val="333333"/>
                </a:solidFill>
                <a:latin typeface="MetaWebPro"/>
              </a:rPr>
              <a:t> </a:t>
            </a:r>
            <a:r>
              <a:rPr lang="en-US" sz="1200" b="0" i="0">
                <a:solidFill>
                  <a:srgbClr val="333333"/>
                </a:solidFill>
                <a:effectLst/>
                <a:latin typeface="MetaWebPro"/>
              </a:rPr>
              <a:t> standard were calculated from detecting and counting violations of good architectural and coding practices in the source code that could result in unacceptable operational risks or excessive costs.</a:t>
            </a:r>
            <a:r>
              <a:rPr lang="en-US" sz="1200">
                <a:solidFill>
                  <a:srgbClr val="333333"/>
                </a:solidFill>
                <a:latin typeface="MetaWebPro"/>
              </a:rPr>
              <a:t> </a:t>
            </a:r>
            <a:endParaRPr lang="en-US" sz="1200" b="0" i="0">
              <a:solidFill>
                <a:srgbClr val="333333"/>
              </a:solidFill>
              <a:effectLst/>
              <a:latin typeface="MetaWebPro"/>
            </a:endParaRPr>
          </a:p>
          <a:p>
            <a:pPr marL="266700" lvl="1" indent="-175895">
              <a:spcAft>
                <a:spcPts val="600"/>
              </a:spcAft>
              <a:buClr>
                <a:schemeClr val="tx2"/>
              </a:buClr>
              <a:buSzPct val="100000"/>
              <a:buFont typeface="Arial" panose="020B0604020202020204" pitchFamily="34" charset="0"/>
              <a:buChar char="•"/>
            </a:pPr>
            <a:r>
              <a:rPr lang="en-US" sz="1200" b="0" i="0">
                <a:solidFill>
                  <a:srgbClr val="333333"/>
                </a:solidFill>
                <a:effectLst/>
                <a:latin typeface="MetaWebPro"/>
              </a:rPr>
              <a:t>Compliance score of {app1_grade_ISO} out of 4 </a:t>
            </a:r>
            <a:r>
              <a:rPr lang="en-US" sz="1200">
                <a:solidFill>
                  <a:srgbClr val="333333"/>
                </a:solidFill>
                <a:latin typeface="MetaWebPro"/>
              </a:rPr>
              <a:t>is a good score. </a:t>
            </a:r>
            <a:r>
              <a:rPr lang="en-US" sz="1200">
                <a:solidFill>
                  <a:srgbClr val="333333"/>
                </a:solidFill>
                <a:highlight>
                  <a:srgbClr val="FFFF00"/>
                </a:highlight>
                <a:latin typeface="MetaWebPro"/>
              </a:rPr>
              <a:t>More than 90% of ISO 5055 violations in {app1_name} are related to application maintainability which provide an opportunity to reduce ongoing maintenance cost. </a:t>
            </a:r>
            <a:r>
              <a:rPr lang="en-US" sz="1200">
                <a:solidFill>
                  <a:srgbClr val="333333"/>
                </a:solidFill>
                <a:latin typeface="MetaWebPro"/>
              </a:rPr>
              <a:t>There are several violations related to security, production reliability and efficiency that should be reviewed.</a:t>
            </a:r>
          </a:p>
          <a:p>
            <a:pPr marL="266700" lvl="1" indent="-175895">
              <a:spcAft>
                <a:spcPts val="600"/>
              </a:spcAft>
              <a:buClr>
                <a:schemeClr val="tx2"/>
              </a:buClr>
              <a:buSzPct val="100000"/>
              <a:buFont typeface="Arial" panose="020B0604020202020204" pitchFamily="34" charset="0"/>
              <a:buChar char="•"/>
            </a:pPr>
            <a:r>
              <a:rPr lang="en-US" sz="1200">
                <a:solidFill>
                  <a:srgbClr val="333333"/>
                </a:solidFill>
                <a:highlight>
                  <a:srgbClr val="FFFF00"/>
                </a:highlight>
                <a:latin typeface="MetaWebPro"/>
              </a:rPr>
              <a:t>The number of violations across ISO 5055 categories can be fixed with low-moderate effort, see full report for individual violations.</a:t>
            </a:r>
          </a:p>
          <a:p>
            <a:pPr marL="90805" lvl="1">
              <a:spcAft>
                <a:spcPts val="600"/>
              </a:spcAft>
              <a:buClr>
                <a:schemeClr val="tx2"/>
              </a:buClr>
              <a:buSzPct val="100000"/>
            </a:pPr>
            <a:endParaRPr lang="en-US" sz="1050" b="0" i="0">
              <a:solidFill>
                <a:srgbClr val="333333"/>
              </a:solidFill>
              <a:effectLst/>
              <a:latin typeface="MetaWebPro"/>
            </a:endParaRPr>
          </a:p>
        </p:txBody>
      </p:sp>
      <p:sp>
        <p:nvSpPr>
          <p:cNvPr id="4" name="Title 3">
            <a:extLst>
              <a:ext uri="{FF2B5EF4-FFF2-40B4-BE49-F238E27FC236}">
                <a16:creationId xmlns:a16="http://schemas.microsoft.com/office/drawing/2014/main" id="{7A644AE3-90E5-4883-8F60-4B0359040A37}"/>
              </a:ext>
            </a:extLst>
          </p:cNvPr>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a:t>
            </a:r>
            <a:r>
              <a:rPr lang="en-US" sz="2400" b="1">
                <a:solidFill>
                  <a:srgbClr val="FDA110"/>
                </a:solidFill>
                <a:latin typeface="Arial" panose="020B0604020202020204" pitchFamily="34" charset="0"/>
                <a:ea typeface="+mj-ea"/>
                <a:cs typeface="Arial" panose="020B0604020202020204" pitchFamily="34" charset="0"/>
              </a:rPr>
              <a:t> </a:t>
            </a:r>
            <a:r>
              <a:rPr lang="en-US" sz="2400">
                <a:solidFill>
                  <a:schemeClr val="tx1"/>
                </a:solidFill>
                <a:latin typeface="Arial" panose="020B0604020202020204" pitchFamily="34" charset="0"/>
                <a:ea typeface="+mj-ea"/>
                <a:cs typeface="Arial" panose="020B0604020202020204" pitchFamily="34" charset="0"/>
                <a:sym typeface="Trebuchet MS" panose="020B0603020202020204" pitchFamily="34" charset="0"/>
              </a:rPr>
              <a:t>has good compliance with ISO-5055</a:t>
            </a:r>
            <a:endParaRPr lang="en-US"/>
          </a:p>
        </p:txBody>
      </p:sp>
      <p:grpSp>
        <p:nvGrpSpPr>
          <p:cNvPr id="5" name="Group 4">
            <a:extLst>
              <a:ext uri="{FF2B5EF4-FFF2-40B4-BE49-F238E27FC236}">
                <a16:creationId xmlns:a16="http://schemas.microsoft.com/office/drawing/2014/main" id="{B9995010-186B-426F-9400-D26A94942B7B}"/>
              </a:ext>
            </a:extLst>
          </p:cNvPr>
          <p:cNvGrpSpPr/>
          <p:nvPr/>
        </p:nvGrpSpPr>
        <p:grpSpPr>
          <a:xfrm>
            <a:off x="518438" y="5994455"/>
            <a:ext cx="4458422" cy="548673"/>
            <a:chOff x="7294907" y="5684879"/>
            <a:chExt cx="4458422" cy="548673"/>
          </a:xfrm>
        </p:grpSpPr>
        <p:grpSp>
          <p:nvGrpSpPr>
            <p:cNvPr id="6" name="Group 5">
              <a:extLst>
                <a:ext uri="{FF2B5EF4-FFF2-40B4-BE49-F238E27FC236}">
                  <a16:creationId xmlns:a16="http://schemas.microsoft.com/office/drawing/2014/main" id="{5C5B4F4F-F59F-49E5-A3AF-B9D1D04EE410}"/>
                </a:ext>
              </a:extLst>
            </p:cNvPr>
            <p:cNvGrpSpPr/>
            <p:nvPr/>
          </p:nvGrpSpPr>
          <p:grpSpPr>
            <a:xfrm>
              <a:off x="7297312" y="6046424"/>
              <a:ext cx="1214233" cy="187128"/>
              <a:chOff x="6717312" y="6299200"/>
              <a:chExt cx="1214233" cy="187128"/>
            </a:xfrm>
          </p:grpSpPr>
          <p:sp>
            <p:nvSpPr>
              <p:cNvPr id="21" name="Rectangle 20">
                <a:extLst>
                  <a:ext uri="{FF2B5EF4-FFF2-40B4-BE49-F238E27FC236}">
                    <a16:creationId xmlns:a16="http://schemas.microsoft.com/office/drawing/2014/main" id="{98A94FC8-2476-4B7B-9B5A-FB0BECA03DDA}"/>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2E1D0EE-E88E-48FE-A939-408F65EA12E3}"/>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7" name="Group 6">
              <a:extLst>
                <a:ext uri="{FF2B5EF4-FFF2-40B4-BE49-F238E27FC236}">
                  <a16:creationId xmlns:a16="http://schemas.microsoft.com/office/drawing/2014/main" id="{796FDBA9-3E34-4527-90C4-6CC8A11E3A4D}"/>
                </a:ext>
              </a:extLst>
            </p:cNvPr>
            <p:cNvGrpSpPr/>
            <p:nvPr/>
          </p:nvGrpSpPr>
          <p:grpSpPr>
            <a:xfrm>
              <a:off x="8532049" y="6046424"/>
              <a:ext cx="1010039" cy="187128"/>
              <a:chOff x="6717312" y="6492282"/>
              <a:chExt cx="1010039" cy="187128"/>
            </a:xfrm>
          </p:grpSpPr>
          <p:sp>
            <p:nvSpPr>
              <p:cNvPr id="19" name="Rectangle 18">
                <a:extLst>
                  <a:ext uri="{FF2B5EF4-FFF2-40B4-BE49-F238E27FC236}">
                    <a16:creationId xmlns:a16="http://schemas.microsoft.com/office/drawing/2014/main" id="{72FF02F7-9966-4944-AD67-C7612B0C3248}"/>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83AA6434-AF8C-46F0-A48D-1AB14A0AC05C}"/>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1D6D6B3D-BB58-4AD1-BF29-8A6F7E0D1EEC}"/>
                </a:ext>
              </a:extLst>
            </p:cNvPr>
            <p:cNvGrpSpPr/>
            <p:nvPr/>
          </p:nvGrpSpPr>
          <p:grpSpPr>
            <a:xfrm>
              <a:off x="9453870" y="6046424"/>
              <a:ext cx="1214233" cy="187128"/>
              <a:chOff x="6670526" y="6693151"/>
              <a:chExt cx="1214233" cy="187128"/>
            </a:xfrm>
          </p:grpSpPr>
          <p:sp>
            <p:nvSpPr>
              <p:cNvPr id="17" name="Rectangle 16">
                <a:extLst>
                  <a:ext uri="{FF2B5EF4-FFF2-40B4-BE49-F238E27FC236}">
                    <a16:creationId xmlns:a16="http://schemas.microsoft.com/office/drawing/2014/main" id="{2388AC03-63A9-407E-9417-97548E76BDE9}"/>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18" name="TextBox 17">
                <a:extLst>
                  <a:ext uri="{FF2B5EF4-FFF2-40B4-BE49-F238E27FC236}">
                    <a16:creationId xmlns:a16="http://schemas.microsoft.com/office/drawing/2014/main" id="{924FE65C-ED36-4A14-A059-12803F03765E}"/>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9" name="Group 8">
              <a:extLst>
                <a:ext uri="{FF2B5EF4-FFF2-40B4-BE49-F238E27FC236}">
                  <a16:creationId xmlns:a16="http://schemas.microsoft.com/office/drawing/2014/main" id="{5DD53D18-D965-40C8-A807-7A1D8D6E6094}"/>
                </a:ext>
              </a:extLst>
            </p:cNvPr>
            <p:cNvGrpSpPr/>
            <p:nvPr/>
          </p:nvGrpSpPr>
          <p:grpSpPr>
            <a:xfrm>
              <a:off x="10743290" y="6046424"/>
              <a:ext cx="1010039" cy="187128"/>
              <a:chOff x="6717312" y="6915774"/>
              <a:chExt cx="1010039" cy="187128"/>
            </a:xfrm>
          </p:grpSpPr>
          <p:sp>
            <p:nvSpPr>
              <p:cNvPr id="15" name="Rectangle 14">
                <a:extLst>
                  <a:ext uri="{FF2B5EF4-FFF2-40B4-BE49-F238E27FC236}">
                    <a16:creationId xmlns:a16="http://schemas.microsoft.com/office/drawing/2014/main" id="{72B4AE56-DB3A-48D9-B932-6BFDE26FE939}"/>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16" name="TextBox 15">
                <a:extLst>
                  <a:ext uri="{FF2B5EF4-FFF2-40B4-BE49-F238E27FC236}">
                    <a16:creationId xmlns:a16="http://schemas.microsoft.com/office/drawing/2014/main" id="{E96A4D27-7B89-4F5E-AD65-EBDF0D991897}"/>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10" name="Rectangle 9">
              <a:extLst>
                <a:ext uri="{FF2B5EF4-FFF2-40B4-BE49-F238E27FC236}">
                  <a16:creationId xmlns:a16="http://schemas.microsoft.com/office/drawing/2014/main" id="{43CDFDF1-B90B-470F-9ACA-82A977B5D199}"/>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FB397B-ACB4-42BB-97E0-2A46B299398D}"/>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92BC3A8-CB06-4518-865D-2F31286B6ED2}"/>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50538EF-2E1D-45AE-9AF0-B7DC3D2E20A0}"/>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1BCBC87-F885-49D5-9C52-3AD1959CE727}"/>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597474E9-8FBB-4ED7-AF44-34DA51111BB3}"/>
              </a:ext>
            </a:extLst>
          </p:cNvPr>
          <p:cNvSpPr txBox="1"/>
          <p:nvPr/>
        </p:nvSpPr>
        <p:spPr>
          <a:xfrm>
            <a:off x="5206925" y="6318945"/>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graphicFrame>
        <p:nvGraphicFramePr>
          <p:cNvPr id="32" name="app1_grade_ISO_slider">
            <a:extLst>
              <a:ext uri="{FF2B5EF4-FFF2-40B4-BE49-F238E27FC236}">
                <a16:creationId xmlns:a16="http://schemas.microsoft.com/office/drawing/2014/main" id="{3A09FF9C-1AB3-4791-8C6A-7D39D04619EB}"/>
              </a:ext>
            </a:extLst>
          </p:cNvPr>
          <p:cNvGraphicFramePr/>
          <p:nvPr>
            <p:extLst>
              <p:ext uri="{D42A27DB-BD31-4B8C-83A1-F6EECF244321}">
                <p14:modId xmlns:p14="http://schemas.microsoft.com/office/powerpoint/2010/main" val="680491834"/>
              </p:ext>
            </p:extLst>
          </p:nvPr>
        </p:nvGraphicFramePr>
        <p:xfrm>
          <a:off x="586050" y="1841867"/>
          <a:ext cx="1162050" cy="447896"/>
        </p:xfrm>
        <a:graphic>
          <a:graphicData uri="http://schemas.openxmlformats.org/drawingml/2006/chart">
            <c:chart xmlns:c="http://schemas.openxmlformats.org/drawingml/2006/chart" xmlns:r="http://schemas.openxmlformats.org/officeDocument/2006/relationships" r:id="rId2"/>
          </a:graphicData>
        </a:graphic>
      </p:graphicFrame>
      <p:sp>
        <p:nvSpPr>
          <p:cNvPr id="30" name="app1_grade_ISO_text">
            <a:extLst>
              <a:ext uri="{FF2B5EF4-FFF2-40B4-BE49-F238E27FC236}">
                <a16:creationId xmlns:a16="http://schemas.microsoft.com/office/drawing/2014/main" id="{A81C23E4-1EF2-4502-9A73-D7C27B948F0A}"/>
              </a:ext>
            </a:extLst>
          </p:cNvPr>
          <p:cNvSpPr txBox="1"/>
          <p:nvPr/>
        </p:nvSpPr>
        <p:spPr>
          <a:xfrm>
            <a:off x="845630" y="1315390"/>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dirty="0">
                <a:solidFill>
                  <a:schemeClr val="tx1"/>
                </a:solidFill>
                <a:latin typeface="Arial" panose="020B0604020202020204" pitchFamily="34" charset="0"/>
                <a:cs typeface="Arial" panose="020B0604020202020204" pitchFamily="34" charset="0"/>
              </a:rPr>
              <a:t>{app1_grade_ISO}%</a:t>
            </a:r>
          </a:p>
        </p:txBody>
      </p:sp>
      <p:sp>
        <p:nvSpPr>
          <p:cNvPr id="31" name="app1_grade_ISO_box">
            <a:extLst>
              <a:ext uri="{FF2B5EF4-FFF2-40B4-BE49-F238E27FC236}">
                <a16:creationId xmlns:a16="http://schemas.microsoft.com/office/drawing/2014/main" id="{DD52FCF8-791E-4E3F-B478-71E95FE85376}"/>
              </a:ext>
            </a:extLst>
          </p:cNvPr>
          <p:cNvSpPr/>
          <p:nvPr/>
        </p:nvSpPr>
        <p:spPr>
          <a:xfrm>
            <a:off x="603398" y="110058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ISO 5055</a:t>
            </a:r>
            <a:endParaRPr lang="en-US" sz="1200" b="1" kern="0">
              <a:solidFill>
                <a:srgbClr val="575757"/>
              </a:solidFill>
              <a:latin typeface="Arial" panose="020B0604020202020204" pitchFamily="34" charset="0"/>
              <a:cs typeface="Arial" panose="020B0604020202020204" pitchFamily="34" charset="0"/>
            </a:endParaRPr>
          </a:p>
        </p:txBody>
      </p:sp>
      <p:graphicFrame>
        <p:nvGraphicFramePr>
          <p:cNvPr id="37" name="app1_grade_ISO_SEC_slider">
            <a:extLst>
              <a:ext uri="{FF2B5EF4-FFF2-40B4-BE49-F238E27FC236}">
                <a16:creationId xmlns:a16="http://schemas.microsoft.com/office/drawing/2014/main" id="{80989557-2E08-4BF3-8019-43709618D230}"/>
              </a:ext>
            </a:extLst>
          </p:cNvPr>
          <p:cNvGraphicFramePr/>
          <p:nvPr>
            <p:extLst>
              <p:ext uri="{D42A27DB-BD31-4B8C-83A1-F6EECF244321}">
                <p14:modId xmlns:p14="http://schemas.microsoft.com/office/powerpoint/2010/main" val="119642827"/>
              </p:ext>
            </p:extLst>
          </p:nvPr>
        </p:nvGraphicFramePr>
        <p:xfrm>
          <a:off x="1914163" y="1645652"/>
          <a:ext cx="946669" cy="369332"/>
        </p:xfrm>
        <a:graphic>
          <a:graphicData uri="http://schemas.openxmlformats.org/drawingml/2006/chart">
            <c:chart xmlns:c="http://schemas.openxmlformats.org/drawingml/2006/chart" xmlns:r="http://schemas.openxmlformats.org/officeDocument/2006/relationships" r:id="rId3"/>
          </a:graphicData>
        </a:graphic>
      </p:graphicFrame>
      <p:sp>
        <p:nvSpPr>
          <p:cNvPr id="3" name="app1_grade_ISO_SEC_text">
            <a:extLst>
              <a:ext uri="{FF2B5EF4-FFF2-40B4-BE49-F238E27FC236}">
                <a16:creationId xmlns:a16="http://schemas.microsoft.com/office/drawing/2014/main" id="{1C703FCB-F8EB-4FFE-92EC-E586B2E0CD3D}"/>
              </a:ext>
            </a:extLst>
          </p:cNvPr>
          <p:cNvSpPr txBox="1"/>
          <p:nvPr/>
        </p:nvSpPr>
        <p:spPr>
          <a:xfrm>
            <a:off x="1915677" y="1530683"/>
            <a:ext cx="914400" cy="19619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{app1_grade_ISO_SEC}%</a:t>
            </a:r>
          </a:p>
        </p:txBody>
      </p:sp>
      <p:sp>
        <p:nvSpPr>
          <p:cNvPr id="36" name="app1_grade_ISO_SEC_box">
            <a:extLst>
              <a:ext uri="{FF2B5EF4-FFF2-40B4-BE49-F238E27FC236}">
                <a16:creationId xmlns:a16="http://schemas.microsoft.com/office/drawing/2014/main" id="{CEA1ECED-D8D2-4EEF-ADB4-EA9132C9A866}"/>
              </a:ext>
            </a:extLst>
          </p:cNvPr>
          <p:cNvSpPr/>
          <p:nvPr/>
        </p:nvSpPr>
        <p:spPr>
          <a:xfrm>
            <a:off x="1930299"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a:solidFill>
                  <a:srgbClr val="575757"/>
                </a:solidFill>
                <a:latin typeface="Arial" panose="020B0604020202020204" pitchFamily="34" charset="0"/>
                <a:cs typeface="Arial" panose="020B0604020202020204" pitchFamily="34" charset="0"/>
              </a:rPr>
              <a:t>ISO 5055 SECURITY</a:t>
            </a:r>
            <a:endParaRPr lang="en-US" sz="800" b="1" kern="0">
              <a:solidFill>
                <a:srgbClr val="575757"/>
              </a:solidFill>
              <a:latin typeface="Arial" panose="020B0604020202020204" pitchFamily="34" charset="0"/>
              <a:cs typeface="Arial" panose="020B0604020202020204" pitchFamily="34" charset="0"/>
            </a:endParaRPr>
          </a:p>
        </p:txBody>
      </p:sp>
      <p:graphicFrame>
        <p:nvGraphicFramePr>
          <p:cNvPr id="40" name="app1_grade_ISO_REL_slider">
            <a:extLst>
              <a:ext uri="{FF2B5EF4-FFF2-40B4-BE49-F238E27FC236}">
                <a16:creationId xmlns:a16="http://schemas.microsoft.com/office/drawing/2014/main" id="{96172BD9-4845-4F1E-850A-7C2B821EAB11}"/>
              </a:ext>
            </a:extLst>
          </p:cNvPr>
          <p:cNvGraphicFramePr/>
          <p:nvPr>
            <p:extLst>
              <p:ext uri="{D42A27DB-BD31-4B8C-83A1-F6EECF244321}">
                <p14:modId xmlns:p14="http://schemas.microsoft.com/office/powerpoint/2010/main" val="1208196644"/>
              </p:ext>
            </p:extLst>
          </p:nvPr>
        </p:nvGraphicFramePr>
        <p:xfrm>
          <a:off x="2949464" y="1645652"/>
          <a:ext cx="946669" cy="369332"/>
        </p:xfrm>
        <a:graphic>
          <a:graphicData uri="http://schemas.openxmlformats.org/drawingml/2006/chart">
            <c:chart xmlns:c="http://schemas.openxmlformats.org/drawingml/2006/chart" xmlns:r="http://schemas.openxmlformats.org/officeDocument/2006/relationships" r:id="rId4"/>
          </a:graphicData>
        </a:graphic>
      </p:graphicFrame>
      <p:sp>
        <p:nvSpPr>
          <p:cNvPr id="24" name="app1_grade_ISO_REL_text">
            <a:extLst>
              <a:ext uri="{FF2B5EF4-FFF2-40B4-BE49-F238E27FC236}">
                <a16:creationId xmlns:a16="http://schemas.microsoft.com/office/drawing/2014/main" id="{DEFEDBE2-E22A-4459-BB39-7EA8DC9BA048}"/>
              </a:ext>
            </a:extLst>
          </p:cNvPr>
          <p:cNvSpPr txBox="1"/>
          <p:nvPr/>
        </p:nvSpPr>
        <p:spPr>
          <a:xfrm>
            <a:off x="2965600" y="1530683"/>
            <a:ext cx="904037" cy="1848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{app1_grade_ISO_REL}%</a:t>
            </a:r>
          </a:p>
        </p:txBody>
      </p:sp>
      <p:sp>
        <p:nvSpPr>
          <p:cNvPr id="39" name="app1_grade_ISO_REL_box">
            <a:extLst>
              <a:ext uri="{FF2B5EF4-FFF2-40B4-BE49-F238E27FC236}">
                <a16:creationId xmlns:a16="http://schemas.microsoft.com/office/drawing/2014/main" id="{5958E560-C4BC-40FD-89A7-F0881F2E12FF}"/>
              </a:ext>
            </a:extLst>
          </p:cNvPr>
          <p:cNvSpPr/>
          <p:nvPr/>
        </p:nvSpPr>
        <p:spPr>
          <a:xfrm>
            <a:off x="2965600" y="1100584"/>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a:solidFill>
                  <a:srgbClr val="575757"/>
                </a:solidFill>
                <a:latin typeface="Arial" panose="020B0604020202020204" pitchFamily="34" charset="0"/>
                <a:cs typeface="Arial" panose="020B0604020202020204" pitchFamily="34" charset="0"/>
              </a:rPr>
              <a:t>RELIABILITY</a:t>
            </a:r>
            <a:endParaRPr lang="en-US" sz="800" b="1" kern="0">
              <a:solidFill>
                <a:srgbClr val="575757"/>
              </a:solidFill>
              <a:latin typeface="Arial" panose="020B0604020202020204" pitchFamily="34" charset="0"/>
              <a:cs typeface="Arial" panose="020B0604020202020204" pitchFamily="34" charset="0"/>
            </a:endParaRPr>
          </a:p>
        </p:txBody>
      </p:sp>
      <p:graphicFrame>
        <p:nvGraphicFramePr>
          <p:cNvPr id="43" name="app1_grade_ISO_EFF_slider">
            <a:extLst>
              <a:ext uri="{FF2B5EF4-FFF2-40B4-BE49-F238E27FC236}">
                <a16:creationId xmlns:a16="http://schemas.microsoft.com/office/drawing/2014/main" id="{B0018295-6E71-4F40-AAC4-99E74910FC48}"/>
              </a:ext>
            </a:extLst>
          </p:cNvPr>
          <p:cNvGraphicFramePr/>
          <p:nvPr>
            <p:extLst>
              <p:ext uri="{D42A27DB-BD31-4B8C-83A1-F6EECF244321}">
                <p14:modId xmlns:p14="http://schemas.microsoft.com/office/powerpoint/2010/main" val="1176027245"/>
              </p:ext>
            </p:extLst>
          </p:nvPr>
        </p:nvGraphicFramePr>
        <p:xfrm>
          <a:off x="1914163" y="2647920"/>
          <a:ext cx="946669" cy="369332"/>
        </p:xfrm>
        <a:graphic>
          <a:graphicData uri="http://schemas.openxmlformats.org/drawingml/2006/chart">
            <c:chart xmlns:c="http://schemas.openxmlformats.org/drawingml/2006/chart" xmlns:r="http://schemas.openxmlformats.org/officeDocument/2006/relationships" r:id="rId5"/>
          </a:graphicData>
        </a:graphic>
      </p:graphicFrame>
      <p:sp>
        <p:nvSpPr>
          <p:cNvPr id="27" name="app1_grade_ISO_EFF_text">
            <a:extLst>
              <a:ext uri="{FF2B5EF4-FFF2-40B4-BE49-F238E27FC236}">
                <a16:creationId xmlns:a16="http://schemas.microsoft.com/office/drawing/2014/main" id="{E12F36D9-CB40-4A62-ABD8-BCADB5698A9D}"/>
              </a:ext>
            </a:extLst>
          </p:cNvPr>
          <p:cNvSpPr txBox="1"/>
          <p:nvPr/>
        </p:nvSpPr>
        <p:spPr>
          <a:xfrm>
            <a:off x="1930298" y="2431141"/>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{app1_grade_ISO_EFF}%</a:t>
            </a:r>
          </a:p>
        </p:txBody>
      </p:sp>
      <p:sp>
        <p:nvSpPr>
          <p:cNvPr id="42" name="app1_grade_ISO_EFF_box">
            <a:extLst>
              <a:ext uri="{FF2B5EF4-FFF2-40B4-BE49-F238E27FC236}">
                <a16:creationId xmlns:a16="http://schemas.microsoft.com/office/drawing/2014/main" id="{77A0B848-8BCC-424F-8566-8A69952D5797}"/>
              </a:ext>
            </a:extLst>
          </p:cNvPr>
          <p:cNvSpPr/>
          <p:nvPr/>
        </p:nvSpPr>
        <p:spPr>
          <a:xfrm>
            <a:off x="1930299"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a:solidFill>
                  <a:srgbClr val="575757"/>
                </a:solidFill>
                <a:latin typeface="Arial" panose="020B0604020202020204" pitchFamily="34" charset="0"/>
                <a:cs typeface="Arial" panose="020B0604020202020204" pitchFamily="34" charset="0"/>
              </a:rPr>
              <a:t>ISO 5055 EFFICIENCY</a:t>
            </a:r>
            <a:endParaRPr lang="en-US" sz="800" b="1" kern="0">
              <a:solidFill>
                <a:srgbClr val="575757"/>
              </a:solidFill>
              <a:latin typeface="Arial" panose="020B0604020202020204" pitchFamily="34" charset="0"/>
              <a:cs typeface="Arial" panose="020B0604020202020204" pitchFamily="34" charset="0"/>
            </a:endParaRPr>
          </a:p>
        </p:txBody>
      </p:sp>
      <p:graphicFrame>
        <p:nvGraphicFramePr>
          <p:cNvPr id="46" name="app1_grade_ISO_MAINT_slider">
            <a:extLst>
              <a:ext uri="{FF2B5EF4-FFF2-40B4-BE49-F238E27FC236}">
                <a16:creationId xmlns:a16="http://schemas.microsoft.com/office/drawing/2014/main" id="{5CB51C6A-1B8E-472F-B194-603BD956B454}"/>
              </a:ext>
            </a:extLst>
          </p:cNvPr>
          <p:cNvGraphicFramePr/>
          <p:nvPr>
            <p:extLst>
              <p:ext uri="{D42A27DB-BD31-4B8C-83A1-F6EECF244321}">
                <p14:modId xmlns:p14="http://schemas.microsoft.com/office/powerpoint/2010/main" val="1432033449"/>
              </p:ext>
            </p:extLst>
          </p:nvPr>
        </p:nvGraphicFramePr>
        <p:xfrm>
          <a:off x="2949464" y="2647920"/>
          <a:ext cx="946669" cy="369332"/>
        </p:xfrm>
        <a:graphic>
          <a:graphicData uri="http://schemas.openxmlformats.org/drawingml/2006/chart">
            <c:chart xmlns:c="http://schemas.openxmlformats.org/drawingml/2006/chart" xmlns:r="http://schemas.openxmlformats.org/officeDocument/2006/relationships" r:id="rId6"/>
          </a:graphicData>
        </a:graphic>
      </p:graphicFrame>
      <p:sp>
        <p:nvSpPr>
          <p:cNvPr id="45" name="app1_grade_ISO_MAINT_box">
            <a:extLst>
              <a:ext uri="{FF2B5EF4-FFF2-40B4-BE49-F238E27FC236}">
                <a16:creationId xmlns:a16="http://schemas.microsoft.com/office/drawing/2014/main" id="{60A69AD8-CA24-462A-B85D-B77150FD5148}"/>
              </a:ext>
            </a:extLst>
          </p:cNvPr>
          <p:cNvSpPr/>
          <p:nvPr/>
        </p:nvSpPr>
        <p:spPr>
          <a:xfrm>
            <a:off x="2965600" y="2102852"/>
            <a:ext cx="914400" cy="91440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800" b="1" kern="0">
                <a:solidFill>
                  <a:srgbClr val="575757"/>
                </a:solidFill>
                <a:latin typeface="Arial" panose="020B0604020202020204" pitchFamily="34" charset="0"/>
                <a:cs typeface="Arial" panose="020B0604020202020204" pitchFamily="34" charset="0"/>
              </a:rPr>
              <a:t>ISO 5055 </a:t>
            </a:r>
          </a:p>
          <a:p>
            <a:pPr algn="ctr">
              <a:lnSpc>
                <a:spcPct val="95000"/>
              </a:lnSpc>
            </a:pPr>
            <a:r>
              <a:rPr lang="en-GB" sz="800" b="1" kern="0">
                <a:solidFill>
                  <a:srgbClr val="575757"/>
                </a:solidFill>
                <a:latin typeface="Arial" panose="020B0604020202020204" pitchFamily="34" charset="0"/>
                <a:cs typeface="Arial" panose="020B0604020202020204" pitchFamily="34" charset="0"/>
              </a:rPr>
              <a:t>MAINTAINABILITY</a:t>
            </a:r>
            <a:endParaRPr lang="en-US" sz="800" b="1" kern="0">
              <a:solidFill>
                <a:srgbClr val="575757"/>
              </a:solidFill>
              <a:latin typeface="Arial" panose="020B0604020202020204" pitchFamily="34" charset="0"/>
              <a:cs typeface="Arial" panose="020B0604020202020204" pitchFamily="34" charset="0"/>
            </a:endParaRPr>
          </a:p>
        </p:txBody>
      </p:sp>
      <p:sp>
        <p:nvSpPr>
          <p:cNvPr id="51" name="app1_grade_ISO_MAINT_text">
            <a:extLst>
              <a:ext uri="{FF2B5EF4-FFF2-40B4-BE49-F238E27FC236}">
                <a16:creationId xmlns:a16="http://schemas.microsoft.com/office/drawing/2014/main" id="{774AB37E-8689-4BFD-98F7-F4FA1F699C38}"/>
              </a:ext>
            </a:extLst>
          </p:cNvPr>
          <p:cNvSpPr txBox="1"/>
          <p:nvPr/>
        </p:nvSpPr>
        <p:spPr>
          <a:xfrm>
            <a:off x="2976170" y="2419680"/>
            <a:ext cx="914401" cy="2807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{app1_grade_ISO_MAINT}%</a:t>
            </a:r>
          </a:p>
        </p:txBody>
      </p:sp>
      <p:sp>
        <p:nvSpPr>
          <p:cNvPr id="61" name="TextBox 60">
            <a:extLst>
              <a:ext uri="{FF2B5EF4-FFF2-40B4-BE49-F238E27FC236}">
                <a16:creationId xmlns:a16="http://schemas.microsoft.com/office/drawing/2014/main" id="{2A9E5BDB-D260-4212-8F67-3EF2AC6FBBEB}"/>
              </a:ext>
            </a:extLst>
          </p:cNvPr>
          <p:cNvSpPr txBox="1"/>
          <p:nvPr/>
        </p:nvSpPr>
        <p:spPr>
          <a:xfrm>
            <a:off x="5062584" y="6072798"/>
            <a:ext cx="6319791"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90805" lvl="1">
              <a:spcAft>
                <a:spcPts val="600"/>
              </a:spcAft>
              <a:buClr>
                <a:schemeClr val="tx2"/>
              </a:buClr>
              <a:buSzPct val="100000"/>
            </a:pPr>
            <a:r>
              <a:rPr lang="en-US" sz="1200" b="0" i="0">
                <a:solidFill>
                  <a:srgbClr val="333333"/>
                </a:solidFill>
                <a:effectLst/>
                <a:latin typeface="MetaWebPro"/>
              </a:rPr>
              <a:t>Refer https://technologies.castsoftware.com/rules for </a:t>
            </a:r>
            <a:r>
              <a:rPr lang="en-US" sz="1200">
                <a:solidFill>
                  <a:srgbClr val="333333"/>
                </a:solidFill>
                <a:latin typeface="MetaWebPro"/>
              </a:rPr>
              <a:t>standards and rule documentation</a:t>
            </a:r>
            <a:endParaRPr lang="en-US" sz="1200" b="0" i="0">
              <a:solidFill>
                <a:srgbClr val="333333"/>
              </a:solidFill>
              <a:effectLst/>
              <a:latin typeface="MetaWebPro"/>
            </a:endParaRPr>
          </a:p>
        </p:txBody>
      </p:sp>
      <p:sp>
        <p:nvSpPr>
          <p:cNvPr id="63" name="TextBox 62">
            <a:extLst>
              <a:ext uri="{FF2B5EF4-FFF2-40B4-BE49-F238E27FC236}">
                <a16:creationId xmlns:a16="http://schemas.microsoft.com/office/drawing/2014/main" id="{1FC687E8-046D-43C0-A33B-7502C664C3A8}"/>
              </a:ext>
            </a:extLst>
          </p:cNvPr>
          <p:cNvSpPr txBox="1"/>
          <p:nvPr/>
        </p:nvSpPr>
        <p:spPr>
          <a:xfrm rot="20360764">
            <a:off x="5483393" y="2660953"/>
            <a:ext cx="5827121" cy="15040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9600">
                <a:solidFill>
                  <a:schemeClr val="bg1">
                    <a:lumMod val="65000"/>
                  </a:schemeClr>
                </a:solidFill>
                <a:latin typeface="Arial Rounded MT Bold" panose="020F0704030504030204" pitchFamily="34" charset="0"/>
              </a:rPr>
              <a:t>Pending</a:t>
            </a:r>
          </a:p>
        </p:txBody>
      </p:sp>
      <p:pic>
        <p:nvPicPr>
          <p:cNvPr id="25" name="Picture 61" descr="A picture containing icon&#10;&#10;Description automatically generated">
            <a:extLst>
              <a:ext uri="{FF2B5EF4-FFF2-40B4-BE49-F238E27FC236}">
                <a16:creationId xmlns:a16="http://schemas.microsoft.com/office/drawing/2014/main" id="{750AE8C0-DCFB-4A1A-E8CF-4709620ED8C4}"/>
              </a:ext>
            </a:extLst>
          </p:cNvPr>
          <p:cNvPicPr>
            <a:picLocks noChangeAspect="1"/>
          </p:cNvPicPr>
          <p:nvPr/>
        </p:nvPicPr>
        <p:blipFill>
          <a:blip r:embed="rId7">
            <a:alphaModFix amt="20000"/>
          </a:blip>
          <a:stretch>
            <a:fillRect/>
          </a:stretch>
        </p:blipFill>
        <p:spPr>
          <a:xfrm rot="20360764">
            <a:off x="953336" y="2919637"/>
            <a:ext cx="4612084" cy="2702558"/>
          </a:xfrm>
          <a:prstGeom prst="rect">
            <a:avLst/>
          </a:prstGeom>
        </p:spPr>
      </p:pic>
      <p:sp>
        <p:nvSpPr>
          <p:cNvPr id="26" name="Rectangle 25">
            <a:extLst>
              <a:ext uri="{FF2B5EF4-FFF2-40B4-BE49-F238E27FC236}">
                <a16:creationId xmlns:a16="http://schemas.microsoft.com/office/drawing/2014/main" id="{70A8A7E8-19E0-9771-E03F-7D242C22FF12}"/>
              </a:ext>
            </a:extLst>
          </p:cNvPr>
          <p:cNvSpPr/>
          <p:nvPr/>
        </p:nvSpPr>
        <p:spPr>
          <a:xfrm>
            <a:off x="0" y="334216"/>
            <a:ext cx="12192000" cy="6556549"/>
          </a:xfrm>
          <a:prstGeom prst="rect">
            <a:avLst/>
          </a:prstGeom>
          <a:solidFill>
            <a:schemeClr val="bg1">
              <a:lumMod val="85000"/>
              <a:alpha val="8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err="1">
              <a:solidFill>
                <a:srgbClr val="FFFFFF"/>
              </a:solidFill>
            </a:endParaRPr>
          </a:p>
        </p:txBody>
      </p:sp>
    </p:spTree>
    <p:extLst>
      <p:ext uri="{BB962C8B-B14F-4D97-AF65-F5344CB8AC3E}">
        <p14:creationId xmlns:p14="http://schemas.microsoft.com/office/powerpoint/2010/main" val="29828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312735-E93F-4EE0-828B-75BFC1905876}"/>
              </a:ext>
            </a:extLst>
          </p:cNvPr>
          <p:cNvSpPr/>
          <p:nvPr/>
        </p:nvSpPr>
        <p:spPr>
          <a:xfrm>
            <a:off x="599767" y="6256744"/>
            <a:ext cx="2991158" cy="44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42535D"/>
                </a:solidFill>
                <a:latin typeface="+mj-lt"/>
              </a:rPr>
              <a:t>Notes – </a:t>
            </a:r>
          </a:p>
          <a:p>
            <a:r>
              <a:rPr lang="en-US" sz="800">
                <a:solidFill>
                  <a:srgbClr val="42535D"/>
                </a:solidFill>
                <a:latin typeface="+mj-lt"/>
              </a:rPr>
              <a:t>* Day-rate used for cost calculation - ${</a:t>
            </a:r>
            <a:r>
              <a:rPr lang="en-US" sz="800" err="1">
                <a:solidFill>
                  <a:srgbClr val="42535D"/>
                </a:solidFill>
                <a:latin typeface="+mj-lt"/>
              </a:rPr>
              <a:t>daily_rate</a:t>
            </a:r>
            <a:r>
              <a:rPr lang="en-US" sz="800">
                <a:solidFill>
                  <a:srgbClr val="42535D"/>
                </a:solidFill>
                <a:latin typeface="+mj-lt"/>
              </a:rPr>
              <a:t>}/day</a:t>
            </a:r>
          </a:p>
          <a:p>
            <a:r>
              <a:rPr lang="en-US" sz="800">
                <a:solidFill>
                  <a:srgbClr val="42535D"/>
                </a:solidFill>
                <a:latin typeface="+mj-lt"/>
              </a:rPr>
              <a:t>** High-risk License profiles are not included in the total cost</a:t>
            </a:r>
          </a:p>
        </p:txBody>
      </p:sp>
      <p:graphicFrame>
        <p:nvGraphicFramePr>
          <p:cNvPr id="9" name="Table 3">
            <a:extLst>
              <a:ext uri="{FF2B5EF4-FFF2-40B4-BE49-F238E27FC236}">
                <a16:creationId xmlns:a16="http://schemas.microsoft.com/office/drawing/2014/main" id="{A7CD3874-530E-58B4-5155-B2D3A4057C20}"/>
              </a:ext>
            </a:extLst>
          </p:cNvPr>
          <p:cNvGraphicFramePr>
            <a:graphicFrameLocks noGrp="1"/>
          </p:cNvGraphicFramePr>
          <p:nvPr>
            <p:extLst>
              <p:ext uri="{D42A27DB-BD31-4B8C-83A1-F6EECF244321}">
                <p14:modId xmlns:p14="http://schemas.microsoft.com/office/powerpoint/2010/main" val="3035464317"/>
              </p:ext>
            </p:extLst>
          </p:nvPr>
        </p:nvGraphicFramePr>
        <p:xfrm>
          <a:off x="380299" y="1054908"/>
          <a:ext cx="11431401" cy="4286306"/>
        </p:xfrm>
        <a:graphic>
          <a:graphicData uri="http://schemas.openxmlformats.org/drawingml/2006/table">
            <a:tbl>
              <a:tblPr firstRow="1" bandRow="1">
                <a:tableStyleId>{B301B821-A1FF-4177-AEE7-76D212191A09}</a:tableStyleId>
              </a:tblPr>
              <a:tblGrid>
                <a:gridCol w="396240">
                  <a:extLst>
                    <a:ext uri="{9D8B030D-6E8A-4147-A177-3AD203B41FA5}">
                      <a16:colId xmlns:a16="http://schemas.microsoft.com/office/drawing/2014/main" val="2084911226"/>
                    </a:ext>
                  </a:extLst>
                </a:gridCol>
                <a:gridCol w="1808041">
                  <a:extLst>
                    <a:ext uri="{9D8B030D-6E8A-4147-A177-3AD203B41FA5}">
                      <a16:colId xmlns:a16="http://schemas.microsoft.com/office/drawing/2014/main" val="2488342725"/>
                    </a:ext>
                  </a:extLst>
                </a:gridCol>
                <a:gridCol w="3648269">
                  <a:extLst>
                    <a:ext uri="{9D8B030D-6E8A-4147-A177-3AD203B41FA5}">
                      <a16:colId xmlns:a16="http://schemas.microsoft.com/office/drawing/2014/main" val="659532968"/>
                    </a:ext>
                  </a:extLst>
                </a:gridCol>
                <a:gridCol w="3962702">
                  <a:extLst>
                    <a:ext uri="{9D8B030D-6E8A-4147-A177-3AD203B41FA5}">
                      <a16:colId xmlns:a16="http://schemas.microsoft.com/office/drawing/2014/main" val="1712321375"/>
                    </a:ext>
                  </a:extLst>
                </a:gridCol>
                <a:gridCol w="1616149">
                  <a:extLst>
                    <a:ext uri="{9D8B030D-6E8A-4147-A177-3AD203B41FA5}">
                      <a16:colId xmlns:a16="http://schemas.microsoft.com/office/drawing/2014/main" val="1215815805"/>
                    </a:ext>
                  </a:extLst>
                </a:gridCol>
              </a:tblGrid>
              <a:tr h="560126">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 {project}</a:t>
                      </a:r>
                      <a:endParaRPr lang="en-US" sz="1200" b="1" dirty="0">
                        <a:solidFill>
                          <a:schemeClr val="bg1"/>
                        </a:solidFill>
                        <a:latin typeface="Arial" panose="020B0604020202020204" pitchFamily="34" charset="0"/>
                        <a:cs typeface="Arial" panose="020B0604020202020204" pitchFamily="34" charset="0"/>
                      </a:endParaRPr>
                    </a:p>
                  </a:txBody>
                  <a:tcPr vert="vert270" anchor="ctr">
                    <a:lnR w="12700" cap="flat" cmpd="sng" algn="ctr">
                      <a:solidFill>
                        <a:schemeClr val="bg1"/>
                      </a:solidFill>
                      <a:prstDash val="solid"/>
                      <a:round/>
                      <a:headEnd type="none" w="med" len="med"/>
                      <a:tailEnd type="none" w="med" len="med"/>
                    </a:lnR>
                    <a:solidFill>
                      <a:schemeClr val="tx2">
                        <a:lumMod val="50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App Name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Custom code health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Priority issues from custom code and open source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Estimated effort for high priority issues</a:t>
                      </a:r>
                    </a:p>
                  </a:txBody>
                  <a:tcPr anchor="ctr">
                    <a:lnL w="12700" cap="flat" cmpd="sng" algn="ctr">
                      <a:solidFill>
                        <a:schemeClr val="bg1"/>
                      </a:solidFill>
                      <a:prstDash val="solid"/>
                      <a:round/>
                      <a:headEnd type="none" w="med" len="med"/>
                      <a:tailEnd type="none" w="med" len="med"/>
                    </a:lnL>
                    <a:solidFill>
                      <a:schemeClr val="tx2">
                        <a:lumMod val="75000"/>
                      </a:schemeClr>
                    </a:solidFill>
                  </a:tcPr>
                </a:tc>
                <a:extLst>
                  <a:ext uri="{0D108BD9-81ED-4DB2-BD59-A6C34878D82A}">
                    <a16:rowId xmlns:a16="http://schemas.microsoft.com/office/drawing/2014/main" val="53749873"/>
                  </a:ext>
                </a:extLst>
              </a:tr>
              <a:tr h="974426">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app#_name</a:t>
                      </a:r>
                      <a:r>
                        <a:rPr lang="en-US" sz="1200" b="0" i="0" u="none" strike="noStrike" dirty="0">
                          <a:solidFill>
                            <a:srgbClr val="000000"/>
                          </a:solidFill>
                          <a:effectLst/>
                          <a:latin typeface="Arial" panose="020B0604020202020204" pitchFamily="34" charset="0"/>
                          <a:cs typeface="Arial" panose="020B0604020202020204" pitchFamily="34" charset="0"/>
                        </a:rPr>
                        <a:t>} </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{app#_risk_TQI} </a:t>
                      </a:r>
                      <a:r>
                        <a:rPr lang="en-US" sz="1200" b="0" i="0" u="none" strike="noStrike">
                          <a:solidFill>
                            <a:srgbClr val="000000"/>
                          </a:solidFill>
                          <a:effectLst/>
                          <a:latin typeface="Arial" panose="020B0604020202020204" pitchFamily="34" charset="0"/>
                          <a:cs typeface="Arial" panose="020B0604020202020204" pitchFamily="34" charset="0"/>
                        </a:rPr>
                        <a:t>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dirty="0">
                          <a:solidFill>
                            <a:srgbClr val="000000"/>
                          </a:solidFill>
                          <a:effectLst/>
                          <a:latin typeface="Arial" panose="020B0604020202020204" pitchFamily="34" charset="0"/>
                          <a:cs typeface="Arial" panose="020B0604020202020204" pitchFamily="34" charset="0"/>
                        </a:rPr>
                        <a:t>{app#_</a:t>
                      </a:r>
                      <a:r>
                        <a:rPr lang="en-US" sz="1200" b="1" i="0" u="none" strike="noStrike" dirty="0" err="1">
                          <a:solidFill>
                            <a:srgbClr val="000000"/>
                          </a:solidFill>
                          <a:effectLst/>
                          <a:latin typeface="Arial" panose="020B0604020202020204" pitchFamily="34" charset="0"/>
                          <a:cs typeface="Arial" panose="020B0604020202020204" pitchFamily="34" charset="0"/>
                        </a:rPr>
                        <a:t>aip_fix_now_vio_cnt</a:t>
                      </a:r>
                      <a:r>
                        <a:rPr lang="en-US" sz="1200" b="1" i="0" u="none" strike="noStrike" dirty="0">
                          <a:solidFill>
                            <a:srgbClr val="000000"/>
                          </a:solidFill>
                          <a:effectLs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 application health issues impacting {</a:t>
                      </a:r>
                      <a:r>
                        <a:rPr lang="en-US" sz="1200" dirty="0">
                          <a:latin typeface="Arial" panose="020B0604020202020204" pitchFamily="34" charset="0"/>
                          <a:cs typeface="Arial" panose="020B0604020202020204" pitchFamily="34" charset="0"/>
                        </a:rPr>
                        <a:t>app#_</a:t>
                      </a:r>
                      <a:r>
                        <a:rPr lang="en-US" sz="1200" dirty="0" err="1">
                          <a:latin typeface="Arial" panose="020B0604020202020204" pitchFamily="34" charset="0"/>
                          <a:cs typeface="Arial" panose="020B0604020202020204" pitchFamily="34" charset="0"/>
                        </a:rPr>
                        <a:t>aip_fix_now_</a:t>
                      </a:r>
                      <a:r>
                        <a:rPr lang="en-US" sz="1200" dirty="0" err="1">
                          <a:solidFill>
                            <a:schemeClr val="tx1">
                              <a:lumMod val="100000"/>
                            </a:schemeClr>
                          </a:solidFill>
                          <a:latin typeface="Arial" panose="020B0604020202020204" pitchFamily="34" charset="0"/>
                          <a:cs typeface="Arial" panose="020B0604020202020204" pitchFamily="34" charset="0"/>
                        </a:rPr>
                        <a:t>bus_txt</a:t>
                      </a:r>
                      <a:r>
                        <a:rPr lang="en-US" sz="1200" b="0" i="0" u="none" strike="noStrike" dirty="0">
                          <a:solidFill>
                            <a:srgbClr val="000000"/>
                          </a:solidFill>
                          <a:effectLst/>
                          <a:latin typeface="Arial" panose="020B0604020202020204" pitchFamily="34" charset="0"/>
                          <a:cs typeface="Arial" panose="020B0604020202020204" pitchFamily="34" charset="0"/>
                        </a:rPr>
                        <a:t>}</a:t>
                      </a:r>
                    </a:p>
                    <a:p>
                      <a:pPr marL="171450" indent="-171450" algn="l" fontAlgn="b">
                        <a:buFont typeface="Wingdings" panose="05000000000000000000" pitchFamily="2" charset="2"/>
                        <a:buChar char="Ø"/>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hl_crit_comp_tot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 </a:t>
                      </a:r>
                      <a:r>
                        <a:rPr lang="en-US" sz="1200" kern="1200" dirty="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t>
                      </a: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app#_</a:t>
                      </a:r>
                      <a:r>
                        <a:rPr lang="en-US" sz="1200" b="1" kern="1200" dirty="0" err="1">
                          <a:solidFill>
                            <a:schemeClr val="tx1">
                              <a:lumMod val="100000"/>
                            </a:schemeClr>
                          </a:solidFill>
                          <a:latin typeface="Arial" panose="020B0604020202020204" pitchFamily="34" charset="0"/>
                          <a:ea typeface="+mn-ea"/>
                          <a:cs typeface="Arial" panose="020B0604020202020204" pitchFamily="34" charset="0"/>
                        </a:rPr>
                        <a:t>hl_crit_vio_cnt</a:t>
                      </a:r>
                      <a:r>
                        <a:rPr lang="en-US" sz="1200" b="1" dirty="0">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dirty="0">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dirty="0">
                          <a:solidFill>
                            <a:srgbClr val="000000"/>
                          </a:solidFill>
                          <a:effectLst/>
                          <a:latin typeface="Arial" panose="020B0604020202020204" pitchFamily="34" charset="0"/>
                          <a:cs typeface="Arial" panose="020B0604020202020204" pitchFamily="34" charset="0"/>
                        </a:rPr>
                        <a:t>{app#_</a:t>
                      </a:r>
                      <a:r>
                        <a:rPr lang="en-US" sz="1200" b="1" i="0" u="none" strike="noStrike" dirty="0" err="1">
                          <a:solidFill>
                            <a:srgbClr val="000000"/>
                          </a:solidFill>
                          <a:effectLst/>
                          <a:latin typeface="Arial" panose="020B0604020202020204" pitchFamily="34" charset="0"/>
                          <a:cs typeface="Arial" panose="020B0604020202020204" pitchFamily="34" charset="0"/>
                        </a:rPr>
                        <a:t>hl_lic_high</a:t>
                      </a:r>
                      <a:r>
                        <a:rPr lang="en-US" sz="1200" b="1"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app#_</a:t>
                      </a:r>
                      <a:r>
                        <a:rPr lang="en-US" sz="1050" b="0" i="0" u="none" strike="noStrike" kern="1200" err="1">
                          <a:solidFill>
                            <a:srgbClr val="000000"/>
                          </a:solidFill>
                          <a:effectLst/>
                          <a:latin typeface="Arial" panose="020B0604020202020204" pitchFamily="34" charset="0"/>
                          <a:ea typeface="+mn-ea"/>
                          <a:cs typeface="Arial" panose="020B0604020202020204" pitchFamily="34" charset="0"/>
                        </a:rPr>
                        <a:t>aip_fix_now_total_eff</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 person-days</a:t>
                      </a:r>
                      <a:r>
                        <a:rPr lang="en-US" sz="1050" b="0" i="0" u="none" strike="noStrike">
                          <a:solidFill>
                            <a:srgbClr val="000000"/>
                          </a:solidFill>
                          <a:effectLst/>
                          <a:latin typeface="Arial" panose="020B0604020202020204" pitchFamily="34" charset="0"/>
                          <a:cs typeface="Arial" panose="020B0604020202020204" pitchFamily="34" charset="0"/>
                        </a:rPr>
                        <a:t>)</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3576421633"/>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{app2_name}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dirty="0">
                          <a:solidFill>
                            <a:srgbClr val="000000"/>
                          </a:solidFill>
                          <a:effectLst/>
                          <a:latin typeface="Arial" panose="020B0604020202020204" pitchFamily="34" charset="0"/>
                          <a:cs typeface="Arial" panose="020B0604020202020204" pitchFamily="34" charset="0"/>
                        </a:rPr>
                        <a:t>Application has {</a:t>
                      </a:r>
                      <a:r>
                        <a:rPr lang="en-US" sz="1200" dirty="0">
                          <a:solidFill>
                            <a:schemeClr val="tx1">
                              <a:lumMod val="100000"/>
                            </a:schemeClr>
                          </a:solidFill>
                          <a:latin typeface="Arial" panose="020B0604020202020204" pitchFamily="34" charset="0"/>
                          <a:cs typeface="Arial" panose="020B0604020202020204" pitchFamily="34" charset="0"/>
                        </a:rPr>
                        <a:t>app2_risk_TQI</a:t>
                      </a:r>
                      <a:r>
                        <a:rPr lang="en-US" sz="1200" b="0" i="0" u="none" strike="noStrike" dirty="0">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dirty="0">
                          <a:solidFill>
                            <a:srgbClr val="000000"/>
                          </a:solidFill>
                          <a:effectLst/>
                          <a:latin typeface="Arial" panose="020B0604020202020204" pitchFamily="34" charset="0"/>
                          <a:cs typeface="Arial" panose="020B0604020202020204" pitchFamily="34" charset="0"/>
                        </a:rPr>
                        <a:t>{app2_grade_TQI} </a:t>
                      </a:r>
                      <a:r>
                        <a:rPr lang="en-US" sz="1200" b="0" i="0" u="none" strike="noStrike" dirty="0">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dirty="0">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quartile (rank </a:t>
                      </a:r>
                      <a:r>
                        <a:rPr lang="en-US" sz="1200" b="0" i="0" u="none" strike="noStrike" dirty="0">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 when compared with </a:t>
                      </a:r>
                      <a:r>
                        <a:rPr lang="en-US" sz="1200" b="0" i="0" u="none" strike="noStrike" dirty="0">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dirty="0">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{app2_aip_fix_now_vio_cnt}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t>
                      </a:r>
                      <a:r>
                        <a:rPr lang="en-US" sz="1200">
                          <a:latin typeface="Arial" panose="020B0604020202020204" pitchFamily="34" charset="0"/>
                          <a:cs typeface="Arial" panose="020B0604020202020204" pitchFamily="34" charset="0"/>
                        </a:rPr>
                        <a:t>app2_aip_fix_now_</a:t>
                      </a:r>
                      <a:r>
                        <a:rPr lang="en-US" sz="1200">
                          <a:solidFill>
                            <a:schemeClr val="tx1">
                              <a:lumMod val="100000"/>
                            </a:schemeClr>
                          </a:solidFill>
                          <a:latin typeface="Arial" panose="020B0604020202020204" pitchFamily="34" charset="0"/>
                          <a:cs typeface="Arial" panose="020B0604020202020204" pitchFamily="34" charset="0"/>
                        </a:rPr>
                        <a:t>bus_txt</a:t>
                      </a:r>
                      <a:r>
                        <a:rPr lang="en-US" sz="1200" b="0" i="0" u="none" strike="noStrike">
                          <a:solidFill>
                            <a:srgbClr val="000000"/>
                          </a:solidFill>
                          <a:effectLst/>
                          <a:latin typeface="Arial" panose="020B0604020202020204" pitchFamily="34" charset="0"/>
                          <a:cs typeface="Arial" panose="020B0604020202020204" pitchFamily="34" charset="0"/>
                        </a:rPr>
                        <a: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{app2_hl_crit_comp_tot}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app2_hl_crit_vio_cnt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{app2_hl_lic_high}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app2_aip_fix_now_total_cost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({app2_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936906924"/>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{app3_name}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app3_risk_TQI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{app3_grade_TQI}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{app3_aip_fix_now_vio_cnt}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{app3_aip_fix_now_bus_txt}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{app3_hl_crit_comp_tot}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app3_hl_crit_vio_cnt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{app3_hl_lic_high}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app3_aip_fix_now_total_cost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({app3_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463076650"/>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gridSpan="4">
                  <a:txBody>
                    <a:bodyPr/>
                    <a:lstStyle/>
                    <a:p>
                      <a:pPr algn="ctr" fontAlgn="b"/>
                      <a:r>
                        <a:rPr lang="en-US" sz="1100" b="1" i="0" u="none" strike="noStrike" kern="1200" dirty="0">
                          <a:solidFill>
                            <a:schemeClr val="accent6"/>
                          </a:solidFill>
                          <a:effectLst/>
                          <a:latin typeface="Arial" panose="020B0604020202020204" pitchFamily="34" charset="0"/>
                          <a:ea typeface="+mn-ea"/>
                          <a:cs typeface="Arial" panose="020B0604020202020204" pitchFamily="34" charset="0"/>
                        </a:rPr>
                        <a:t>Continued Next Slide</a:t>
                      </a:r>
                    </a:p>
                  </a:txBody>
                  <a:tcPr marL="7620" marR="7620" marT="7620" marB="0" anchor="ctr">
                    <a:solidFill>
                      <a:schemeClr val="bg1"/>
                    </a:solidFill>
                  </a:tcPr>
                </a:tc>
                <a:tc hMerge="1">
                  <a:txBody>
                    <a:bodyPr/>
                    <a:lstStyle/>
                    <a:p>
                      <a:pPr marL="0" lvl="0" indent="0" algn="l" fontAlgn="b">
                        <a:buFont typeface="Arial" panose="020B0604020202020204" pitchFamily="34" charset="0"/>
                        <a:buNone/>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hMerge="1">
                  <a:txBody>
                    <a:bodyPr/>
                    <a:lstStyle/>
                    <a:p>
                      <a:pPr marL="171450" indent="-171450" algn="l" fontAlgn="b">
                        <a:buFont typeface="Wingdings" panose="05000000000000000000" pitchFamily="2" charset="2"/>
                        <a:buChar char="Ø"/>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696609370"/>
                  </a:ext>
                </a:extLst>
              </a:tr>
            </a:tbl>
          </a:graphicData>
        </a:graphic>
      </p:graphicFrame>
      <p:sp>
        <p:nvSpPr>
          <p:cNvPr id="10" name="ZoneTexte 14">
            <a:extLst>
              <a:ext uri="{FF2B5EF4-FFF2-40B4-BE49-F238E27FC236}">
                <a16:creationId xmlns:a16="http://schemas.microsoft.com/office/drawing/2014/main" id="{C9A9E368-980B-E92A-36F8-60B1C94B0BFC}"/>
              </a:ext>
            </a:extLst>
          </p:cNvPr>
          <p:cNvSpPr txBox="1"/>
          <p:nvPr/>
        </p:nvSpPr>
        <p:spPr>
          <a:xfrm>
            <a:off x="599767" y="5124283"/>
            <a:ext cx="10933350" cy="433861"/>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575757"/>
                </a:solidFill>
                <a:latin typeface="Arial" panose="020B0604020202020204" pitchFamily="34" charset="0"/>
                <a:cs typeface="Arial" panose="020B0604020202020204" pitchFamily="34" charset="0"/>
              </a:rPr>
              <a:t>For improving overall health further, create a plan to address {</a:t>
            </a:r>
            <a:r>
              <a:rPr lang="en-US" sz="1200" dirty="0" err="1">
                <a:solidFill>
                  <a:srgbClr val="575757"/>
                </a:solidFill>
                <a:latin typeface="Arial" panose="020B0604020202020204" pitchFamily="34" charset="0"/>
                <a:cs typeface="Arial" panose="020B0604020202020204" pitchFamily="34" charset="0"/>
              </a:rPr>
              <a:t>app_aip_summary_near_term_vio_cnt</a:t>
            </a:r>
            <a:r>
              <a:rPr lang="en-US" sz="1200" dirty="0">
                <a:solidFill>
                  <a:srgbClr val="575757"/>
                </a:solidFill>
                <a:latin typeface="Arial" panose="020B0604020202020204" pitchFamily="34" charset="0"/>
                <a:cs typeface="Arial" panose="020B0604020202020204" pitchFamily="34" charset="0"/>
              </a:rPr>
              <a:t>} application next priority health issues </a:t>
            </a:r>
            <a:r>
              <a:rPr lang="en-US" sz="1200">
                <a:solidFill>
                  <a:srgbClr val="575757"/>
                </a:solidFill>
                <a:latin typeface="Arial" panose="020B0604020202020204" pitchFamily="34" charset="0"/>
                <a:cs typeface="Arial" panose="020B0604020202020204" pitchFamily="34" charset="0"/>
              </a:rPr>
              <a:t>and {app</a:t>
            </a:r>
            <a:r>
              <a:rPr lang="en-US" sz="1200" dirty="0">
                <a:solidFill>
                  <a:srgbClr val="575757"/>
                </a:solidFill>
                <a:latin typeface="Arial" panose="020B0604020202020204" pitchFamily="34" charset="0"/>
                <a:cs typeface="Arial" panose="020B0604020202020204" pitchFamily="34" charset="0"/>
              </a:rPr>
              <a:t>_summary_high_near_hl__</a:t>
            </a:r>
            <a:r>
              <a:rPr lang="en-US" sz="1200" dirty="0" err="1">
                <a:solidFill>
                  <a:srgbClr val="575757"/>
                </a:solidFill>
                <a:latin typeface="Arial" panose="020B0604020202020204" pitchFamily="34" charset="0"/>
                <a:cs typeface="Arial" panose="020B0604020202020204" pitchFamily="34" charset="0"/>
              </a:rPr>
              <a:t>comp_tot</a:t>
            </a:r>
            <a:r>
              <a:rPr lang="en-US" sz="1200" dirty="0">
                <a:solidFill>
                  <a:srgbClr val="575757"/>
                </a:solidFill>
                <a:latin typeface="Arial" panose="020B0604020202020204" pitchFamily="34" charset="0"/>
                <a:cs typeface="Arial" panose="020B0604020202020204" pitchFamily="34" charset="0"/>
              </a:rPr>
              <a:t>} open-source components with high and medium security vulnerabilities. Effort to improve near term issues is ~</a:t>
            </a:r>
            <a:r>
              <a:rPr lang="en-US" sz="1200" b="1" dirty="0">
                <a:solidFill>
                  <a:srgbClr val="575757"/>
                </a:solidFill>
                <a:latin typeface="Arial" panose="020B0604020202020204" pitchFamily="34" charset="0"/>
                <a:cs typeface="Arial" panose="020B0604020202020204" pitchFamily="34" charset="0"/>
              </a:rPr>
              <a:t>${</a:t>
            </a:r>
            <a:r>
              <a:rPr lang="en-US" sz="1200" b="1" dirty="0" err="1">
                <a:solidFill>
                  <a:srgbClr val="575757"/>
                </a:solidFill>
                <a:latin typeface="Arial" panose="020B0604020202020204" pitchFamily="34" charset="0"/>
                <a:cs typeface="Arial" panose="020B0604020202020204" pitchFamily="34" charset="0"/>
              </a:rPr>
              <a:t>app_aip_summary_near_term_cost</a:t>
            </a:r>
            <a:r>
              <a:rPr lang="en-US" sz="1200" b="1" dirty="0">
                <a:solidFill>
                  <a:srgbClr val="575757"/>
                </a:solidFill>
                <a:latin typeface="Arial" panose="020B0604020202020204" pitchFamily="34" charset="0"/>
                <a:cs typeface="Arial" panose="020B0604020202020204" pitchFamily="34" charset="0"/>
              </a:rPr>
              <a:t>}.</a:t>
            </a:r>
          </a:p>
        </p:txBody>
      </p:sp>
      <p:sp>
        <p:nvSpPr>
          <p:cNvPr id="11" name="Rectangle: Rounded Corners 10">
            <a:extLst>
              <a:ext uri="{FF2B5EF4-FFF2-40B4-BE49-F238E27FC236}">
                <a16:creationId xmlns:a16="http://schemas.microsoft.com/office/drawing/2014/main" id="{2798EB59-E190-50BA-5324-BC9B53AD1404}"/>
              </a:ext>
            </a:extLst>
          </p:cNvPr>
          <p:cNvSpPr/>
          <p:nvPr/>
        </p:nvSpPr>
        <p:spPr>
          <a:xfrm>
            <a:off x="599767" y="5687665"/>
            <a:ext cx="10933350" cy="494370"/>
          </a:xfrm>
          <a:prstGeom prst="roundRect">
            <a:avLst/>
          </a:prstGeom>
          <a:noFill/>
          <a:ln w="9525" cap="rnd"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r>
              <a:rPr lang="en-US" sz="1200" b="1">
                <a:solidFill>
                  <a:srgbClr val="CF7600"/>
                </a:solidFill>
                <a:latin typeface="Arial" panose="020B0604020202020204" pitchFamily="34" charset="0"/>
                <a:cs typeface="Arial" panose="020B0604020202020204" pitchFamily="34" charset="0"/>
              </a:rPr>
              <a:t>Next Steps - </a:t>
            </a:r>
            <a:r>
              <a:rPr lang="en-US" sz="1200" b="1">
                <a:solidFill>
                  <a:srgbClr val="575757"/>
                </a:solidFill>
                <a:latin typeface="Arial" panose="020B0604020202020204" pitchFamily="34" charset="0"/>
                <a:cs typeface="Arial" panose="020B0604020202020204" pitchFamily="34" charset="0"/>
              </a:rPr>
              <a:t>Assemble a team to implement the recommended action plan for the applications. In 3-6 months, re-scan to solidify trending of health measures. Establish a Continuous Improvement process and a structural quality gate to prevent health degradation</a:t>
            </a:r>
          </a:p>
          <a:p>
            <a:pPr>
              <a:lnSpc>
                <a:spcPct val="90000"/>
              </a:lnSpc>
              <a:spcAft>
                <a:spcPts val="1000"/>
              </a:spcAft>
            </a:pPr>
            <a:endParaRPr lang="en-US" sz="1200" b="1">
              <a:solidFill>
                <a:srgbClr val="000000"/>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9E07DC8F-09D6-90D3-E9F7-3AF9335A71AB}"/>
              </a:ext>
            </a:extLst>
          </p:cNvPr>
          <p:cNvSpPr>
            <a:spLocks noGrp="1"/>
          </p:cNvSpPr>
          <p:nvPr>
            <p:ph type="title"/>
          </p:nvPr>
        </p:nvSpPr>
        <p:spPr>
          <a:xfrm>
            <a:off x="393192" y="393192"/>
            <a:ext cx="10933350" cy="914096"/>
          </a:xfrm>
        </p:spPr>
        <p:txBody>
          <a:bodyPr/>
          <a:lstStyle/>
          <a:p>
            <a:r>
              <a:rPr lang="en-US" sz="1600" b="1" dirty="0">
                <a:solidFill>
                  <a:srgbClr val="FDA110"/>
                </a:solidFill>
                <a:latin typeface="Arial" panose="020B0604020202020204" pitchFamily="34" charset="0"/>
                <a:cs typeface="Arial" panose="020B0604020202020204" pitchFamily="34" charset="0"/>
              </a:rPr>
              <a:t>Overview</a:t>
            </a:r>
            <a:r>
              <a:rPr lang="en-US" sz="1600" dirty="0">
                <a:solidFill>
                  <a:srgbClr val="293C47"/>
                </a:solidFill>
                <a:latin typeface="Arial" panose="020B0604020202020204" pitchFamily="34" charset="0"/>
                <a:cs typeface="Arial" panose="020B0604020202020204" pitchFamily="34" charset="0"/>
              </a:rPr>
              <a:t> </a:t>
            </a:r>
            <a:r>
              <a:rPr lang="en-US" sz="1200" dirty="0">
                <a:solidFill>
                  <a:schemeClr val="tx1"/>
                </a:solidFill>
              </a:rPr>
              <a:t> </a:t>
            </a:r>
            <a:r>
              <a:rPr lang="en-US" sz="1800" dirty="0">
                <a:solidFill>
                  <a:srgbClr val="293C47"/>
                </a:solidFill>
                <a:latin typeface="Arial" panose="020B0604020202020204" pitchFamily="34" charset="0"/>
                <a:cs typeface="Arial" panose="020B0604020202020204" pitchFamily="34" charset="0"/>
              </a:rPr>
              <a:t>– </a:t>
            </a:r>
            <a:r>
              <a:rPr lang="en-US" sz="1600" dirty="0">
                <a:solidFill>
                  <a:srgbClr val="293C47"/>
                </a:solidFill>
                <a:latin typeface="Arial" panose="020B0604020202020204" pitchFamily="34" charset="0"/>
                <a:cs typeface="Arial" panose="020B0604020202020204" pitchFamily="34" charset="0"/>
              </a:rPr>
              <a:t>The {project} application has {</a:t>
            </a:r>
            <a:r>
              <a:rPr lang="en-US" sz="1600" dirty="0" err="1">
                <a:solidFill>
                  <a:srgbClr val="293C47"/>
                </a:solidFill>
                <a:latin typeface="Arial" panose="020B0604020202020204" pitchFamily="34" charset="0"/>
                <a:cs typeface="Arial" panose="020B0604020202020204" pitchFamily="34" charset="0"/>
              </a:rPr>
              <a:t>show_stopper_flg</a:t>
            </a:r>
            <a:r>
              <a:rPr lang="en-US" sz="1600" dirty="0">
                <a:solidFill>
                  <a:srgbClr val="293C47"/>
                </a:solidFill>
                <a:latin typeface="Arial" panose="020B0604020202020204" pitchFamily="34" charset="0"/>
                <a:cs typeface="Arial" panose="020B0604020202020204" pitchFamily="34" charset="0"/>
              </a:rPr>
              <a:t>} risk with {</a:t>
            </a:r>
            <a:r>
              <a:rPr lang="en-US" sz="1600" dirty="0" err="1">
                <a:solidFill>
                  <a:srgbClr val="293C47"/>
                </a:solidFill>
                <a:latin typeface="Arial" panose="020B0604020202020204" pitchFamily="34" charset="0"/>
                <a:cs typeface="Arial" panose="020B0604020202020204" pitchFamily="34" charset="0"/>
              </a:rPr>
              <a:t>app_aip_summary_fix_now_vio_cnt</a:t>
            </a:r>
            <a:r>
              <a:rPr lang="en-US" sz="1600" dirty="0">
                <a:solidFill>
                  <a:srgbClr val="293C47"/>
                </a:solidFill>
                <a:latin typeface="Arial" panose="020B0604020202020204" pitchFamily="34" charset="0"/>
                <a:cs typeface="Arial" panose="020B0604020202020204" pitchFamily="34" charset="0"/>
              </a:rPr>
              <a:t>} high priority issues from custom code, {app_summary_crit_hl__</a:t>
            </a:r>
            <a:r>
              <a:rPr lang="en-US" sz="1600" dirty="0" err="1">
                <a:solidFill>
                  <a:srgbClr val="293C47"/>
                </a:solidFill>
                <a:latin typeface="Arial" panose="020B0604020202020204" pitchFamily="34" charset="0"/>
                <a:cs typeface="Arial" panose="020B0604020202020204" pitchFamily="34" charset="0"/>
              </a:rPr>
              <a:t>comp_tot</a:t>
            </a:r>
            <a:r>
              <a:rPr lang="en-US" sz="1600" dirty="0">
                <a:solidFill>
                  <a:srgbClr val="293C47"/>
                </a:solidFill>
                <a:latin typeface="Arial" panose="020B0604020202020204" pitchFamily="34" charset="0"/>
                <a:cs typeface="Arial" panose="020B0604020202020204" pitchFamily="34" charset="0"/>
              </a:rPr>
              <a:t>} components with critical vulnerabilities from third-party libraries and {</a:t>
            </a:r>
            <a:r>
              <a:rPr lang="en-US" sz="1600" dirty="0" err="1">
                <a:solidFill>
                  <a:srgbClr val="293C47"/>
                </a:solidFill>
                <a:latin typeface="Arial" panose="020B0604020202020204" pitchFamily="34" charset="0"/>
                <a:cs typeface="Arial" panose="020B0604020202020204" pitchFamily="34" charset="0"/>
              </a:rPr>
              <a:t>app_summary_hl_lic_high</a:t>
            </a:r>
            <a:r>
              <a:rPr lang="en-US" sz="1600" dirty="0">
                <a:solidFill>
                  <a:srgbClr val="293C47"/>
                </a:solidFill>
                <a:latin typeface="Arial" panose="020B0604020202020204" pitchFamily="34" charset="0"/>
                <a:cs typeface="Arial" panose="020B0604020202020204" pitchFamily="34" charset="0"/>
              </a:rPr>
              <a:t>} high license risks out of {app_summary_hl__</a:t>
            </a:r>
            <a:r>
              <a:rPr lang="en-US" sz="1600" dirty="0" err="1">
                <a:solidFill>
                  <a:srgbClr val="293C47"/>
                </a:solidFill>
                <a:latin typeface="Arial" panose="020B0604020202020204" pitchFamily="34" charset="0"/>
                <a:cs typeface="Arial" panose="020B0604020202020204" pitchFamily="34" charset="0"/>
              </a:rPr>
              <a:t>comp_tot</a:t>
            </a:r>
            <a:r>
              <a:rPr lang="en-US" sz="1600" dirty="0">
                <a:solidFill>
                  <a:srgbClr val="293C47"/>
                </a:solidFill>
                <a:latin typeface="Arial" panose="020B0604020202020204" pitchFamily="34" charset="0"/>
                <a:cs typeface="Arial" panose="020B0604020202020204" pitchFamily="34" charset="0"/>
              </a:rPr>
              <a:t>} components should be reviewed immediately. Overall estimate to address high priority issues is ~${</a:t>
            </a:r>
            <a:r>
              <a:rPr lang="en-US" sz="1600" dirty="0" err="1">
                <a:solidFill>
                  <a:srgbClr val="293C47"/>
                </a:solidFill>
                <a:latin typeface="Arial" panose="020B0604020202020204" pitchFamily="34" charset="0"/>
                <a:cs typeface="Arial" panose="020B0604020202020204" pitchFamily="34" charset="0"/>
              </a:rPr>
              <a:t>app_aip_summary_fix_now_cost</a:t>
            </a:r>
            <a:r>
              <a:rPr lang="en-US" sz="1600" dirty="0">
                <a:solidFill>
                  <a:srgbClr val="293C47"/>
                </a:solidFill>
                <a:latin typeface="Arial" panose="020B0604020202020204" pitchFamily="34" charset="0"/>
                <a:cs typeface="Arial" panose="020B0604020202020204" pitchFamily="34" charset="0"/>
              </a:rPr>
              <a:t>}K.</a:t>
            </a:r>
            <a:endParaRPr lang="en-US" sz="1800" dirty="0"/>
          </a:p>
        </p:txBody>
      </p:sp>
    </p:spTree>
    <p:custDataLst>
      <p:tags r:id="rId1"/>
    </p:custDataLst>
    <p:extLst>
      <p:ext uri="{BB962C8B-B14F-4D97-AF65-F5344CB8AC3E}">
        <p14:creationId xmlns:p14="http://schemas.microsoft.com/office/powerpoint/2010/main" val="2621003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07DC8F-09D6-90D3-E9F7-3AF9335A71AB}"/>
              </a:ext>
            </a:extLst>
          </p:cNvPr>
          <p:cNvSpPr>
            <a:spLocks noGrp="1"/>
          </p:cNvSpPr>
          <p:nvPr>
            <p:ph type="title"/>
          </p:nvPr>
        </p:nvSpPr>
        <p:spPr/>
        <p:txBody>
          <a:bodyPr/>
          <a:lstStyle/>
          <a:p>
            <a:r>
              <a:rPr lang="en-US" sz="2000" b="1">
                <a:solidFill>
                  <a:srgbClr val="FDA110"/>
                </a:solidFill>
                <a:latin typeface="Arial" panose="020B0604020202020204" pitchFamily="34" charset="0"/>
                <a:cs typeface="Arial" panose="020B0604020202020204" pitchFamily="34" charset="0"/>
              </a:rPr>
              <a:t>Overview</a:t>
            </a:r>
            <a:r>
              <a:rPr lang="en-US" sz="2000">
                <a:solidFill>
                  <a:srgbClr val="FDA110"/>
                </a:solidFill>
                <a:latin typeface="Arial" panose="020B0604020202020204" pitchFamily="34" charset="0"/>
                <a:cs typeface="Arial" panose="020B0604020202020204" pitchFamily="34" charset="0"/>
              </a:rPr>
              <a:t> </a:t>
            </a:r>
            <a:r>
              <a:rPr lang="en-US" sz="2000">
                <a:solidFill>
                  <a:srgbClr val="293C47"/>
                </a:solidFill>
                <a:latin typeface="Arial" panose="020B0604020202020204" pitchFamily="34" charset="0"/>
                <a:cs typeface="Arial" panose="020B0604020202020204" pitchFamily="34" charset="0"/>
              </a:rPr>
              <a:t>–</a:t>
            </a:r>
            <a:r>
              <a:rPr lang="en-US" sz="2000">
                <a:solidFill>
                  <a:srgbClr val="FDA110"/>
                </a:solidFill>
                <a:latin typeface="Arial" panose="020B0604020202020204" pitchFamily="34" charset="0"/>
                <a:cs typeface="Arial" panose="020B0604020202020204" pitchFamily="34" charset="0"/>
              </a:rPr>
              <a:t> </a:t>
            </a:r>
            <a:r>
              <a:rPr lang="en-US" sz="2000">
                <a:solidFill>
                  <a:schemeClr val="tx1"/>
                </a:solidFill>
                <a:latin typeface="Arial" panose="020B0604020202020204" pitchFamily="34" charset="0"/>
                <a:cs typeface="Arial" panose="020B0604020202020204" pitchFamily="34" charset="0"/>
              </a:rPr>
              <a:t>Continued</a:t>
            </a:r>
            <a:endParaRPr lang="en-US" sz="2000">
              <a:solidFill>
                <a:schemeClr val="tx1"/>
              </a:solidFill>
            </a:endParaRPr>
          </a:p>
        </p:txBody>
      </p:sp>
      <p:graphicFrame>
        <p:nvGraphicFramePr>
          <p:cNvPr id="9" name="Table 3">
            <a:extLst>
              <a:ext uri="{FF2B5EF4-FFF2-40B4-BE49-F238E27FC236}">
                <a16:creationId xmlns:a16="http://schemas.microsoft.com/office/drawing/2014/main" id="{A7CD3874-530E-58B4-5155-B2D3A4057C20}"/>
              </a:ext>
            </a:extLst>
          </p:cNvPr>
          <p:cNvGraphicFramePr>
            <a:graphicFrameLocks noGrp="1"/>
          </p:cNvGraphicFramePr>
          <p:nvPr>
            <p:extLst>
              <p:ext uri="{D42A27DB-BD31-4B8C-83A1-F6EECF244321}">
                <p14:modId xmlns:p14="http://schemas.microsoft.com/office/powerpoint/2010/main" val="536568369"/>
              </p:ext>
            </p:extLst>
          </p:nvPr>
        </p:nvGraphicFramePr>
        <p:xfrm>
          <a:off x="599767" y="743828"/>
          <a:ext cx="11431401" cy="6999026"/>
        </p:xfrm>
        <a:graphic>
          <a:graphicData uri="http://schemas.openxmlformats.org/drawingml/2006/table">
            <a:tbl>
              <a:tblPr firstRow="1" bandRow="1">
                <a:tableStyleId>{B301B821-A1FF-4177-AEE7-76D212191A09}</a:tableStyleId>
              </a:tblPr>
              <a:tblGrid>
                <a:gridCol w="396240">
                  <a:extLst>
                    <a:ext uri="{9D8B030D-6E8A-4147-A177-3AD203B41FA5}">
                      <a16:colId xmlns:a16="http://schemas.microsoft.com/office/drawing/2014/main" val="2084911226"/>
                    </a:ext>
                  </a:extLst>
                </a:gridCol>
                <a:gridCol w="2227102">
                  <a:extLst>
                    <a:ext uri="{9D8B030D-6E8A-4147-A177-3AD203B41FA5}">
                      <a16:colId xmlns:a16="http://schemas.microsoft.com/office/drawing/2014/main" val="2488342725"/>
                    </a:ext>
                  </a:extLst>
                </a:gridCol>
                <a:gridCol w="3800124">
                  <a:extLst>
                    <a:ext uri="{9D8B030D-6E8A-4147-A177-3AD203B41FA5}">
                      <a16:colId xmlns:a16="http://schemas.microsoft.com/office/drawing/2014/main" val="659532968"/>
                    </a:ext>
                  </a:extLst>
                </a:gridCol>
                <a:gridCol w="3391786">
                  <a:extLst>
                    <a:ext uri="{9D8B030D-6E8A-4147-A177-3AD203B41FA5}">
                      <a16:colId xmlns:a16="http://schemas.microsoft.com/office/drawing/2014/main" val="1712321375"/>
                    </a:ext>
                  </a:extLst>
                </a:gridCol>
                <a:gridCol w="1616149">
                  <a:extLst>
                    <a:ext uri="{9D8B030D-6E8A-4147-A177-3AD203B41FA5}">
                      <a16:colId xmlns:a16="http://schemas.microsoft.com/office/drawing/2014/main" val="1215815805"/>
                    </a:ext>
                  </a:extLst>
                </a:gridCol>
              </a:tblGrid>
              <a:tr h="560126">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Arial" panose="020B0604020202020204" pitchFamily="34" charset="0"/>
                          <a:cs typeface="Arial" panose="020B0604020202020204" pitchFamily="34" charset="0"/>
                        </a:rPr>
                        <a:t> {project}</a:t>
                      </a:r>
                      <a:endParaRPr lang="en-US" sz="1200" b="1">
                        <a:solidFill>
                          <a:schemeClr val="bg1"/>
                        </a:solidFill>
                        <a:latin typeface="Arial" panose="020B0604020202020204" pitchFamily="34" charset="0"/>
                        <a:cs typeface="Arial" panose="020B0604020202020204" pitchFamily="34" charset="0"/>
                      </a:endParaRPr>
                    </a:p>
                  </a:txBody>
                  <a:tcPr vert="vert270" anchor="ctr">
                    <a:lnR w="12700" cap="flat" cmpd="sng" algn="ctr">
                      <a:solidFill>
                        <a:schemeClr val="bg1"/>
                      </a:solidFill>
                      <a:prstDash val="solid"/>
                      <a:round/>
                      <a:headEnd type="none" w="med" len="med"/>
                      <a:tailEnd type="none" w="med" len="med"/>
                    </a:lnR>
                    <a:solidFill>
                      <a:schemeClr val="tx2">
                        <a:lumMod val="50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App Name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Custom code health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Priority issues from custom code and open source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200">
                          <a:solidFill>
                            <a:schemeClr val="bg1"/>
                          </a:solidFill>
                          <a:latin typeface="Arial" panose="020B0604020202020204" pitchFamily="34" charset="0"/>
                          <a:cs typeface="Arial" panose="020B0604020202020204" pitchFamily="34" charset="0"/>
                        </a:rPr>
                        <a:t>Estimated effort for high priority issues</a:t>
                      </a:r>
                    </a:p>
                  </a:txBody>
                  <a:tcPr anchor="ctr">
                    <a:lnL w="12700" cap="flat" cmpd="sng" algn="ctr">
                      <a:solidFill>
                        <a:schemeClr val="bg1"/>
                      </a:solidFill>
                      <a:prstDash val="solid"/>
                      <a:round/>
                      <a:headEnd type="none" w="med" len="med"/>
                      <a:tailEnd type="none" w="med" len="med"/>
                    </a:lnL>
                    <a:solidFill>
                      <a:schemeClr val="tx2">
                        <a:lumMod val="75000"/>
                      </a:schemeClr>
                    </a:solidFill>
                  </a:tcPr>
                </a:tc>
                <a:extLst>
                  <a:ext uri="{0D108BD9-81ED-4DB2-BD59-A6C34878D82A}">
                    <a16:rowId xmlns:a16="http://schemas.microsoft.com/office/drawing/2014/main" val="53749873"/>
                  </a:ext>
                </a:extLst>
              </a:tr>
              <a:tr h="914400">
                <a:tc vMerge="1">
                  <a:txBody>
                    <a:bodyPr/>
                    <a:lstStyle/>
                    <a:p>
                      <a:pPr algn="l" fontAlgn="b"/>
                      <a:endParaRPr lang="en-US" sz="1400" b="0" i="0" u="none" strike="noStrike">
                        <a:solidFill>
                          <a:srgbClr val="000000"/>
                        </a:solidFill>
                        <a:effectLst/>
                        <a:latin typeface="+mn-lt"/>
                      </a:endParaRPr>
                    </a:p>
                  </a:txBody>
                  <a:tcPr marR="7620" marT="7620" marB="0" anchor="ctr">
                    <a:solidFill>
                      <a:schemeClr val="bg1"/>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{app4_name}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app4_risk_TQI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{app4_grade_TQI}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{app4_aip_fix_now_vio_cnt}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{app4_aip_fix_now_bus_txt}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{app4_hl_crit_comp_tot}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app4_hl_crit_vio_cnt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{app4_hl_lic_high}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app4_aip_fix_now_total_cost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({app4_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3576421633"/>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{app5_name}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app5_risk_TQI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{app5_grade_TQI}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{app5_aip_fix_now_vio_cnt}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{app5_aip_fix_now_bus_txt}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{app5_hl_crit_comp_tot}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app5_hl_crit_vio_cnt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{app5_hl_lic_high}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app5_aip_fix_now_total_cost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({app5_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936906924"/>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{app6_name}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app6_risk_TQI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{app6_grade_TQI}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{app6_aip_fix_now_vio_cnt}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{app6_aip_fix_now_bus_txt}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{app6_hl_crit_comp_tot}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app6_hl_crit_vio_cnt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{app6_hl_lic_high}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app6_aip_fix_now_total_cost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({app6_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463076650"/>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{app7_name}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app7_risk_TQI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{app7_grade_TQI}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{app7_aip_fix_now_vio_cnt}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{app7_aip_fix_now_bus_txt}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{app7_hl_crit_comp_tot}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app7_hl_crit_vio_cnt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{app7_hl_lic_high}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app7_aip_fix_now_total_cost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({app7_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3455380969"/>
                  </a:ext>
                </a:extLst>
              </a:tr>
              <a:tr h="9144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bg1"/>
                        </a:solidFill>
                        <a:latin typeface="Arial" panose="020B0604020202020204" pitchFamily="34" charset="0"/>
                        <a:cs typeface="Arial" panose="020B0604020202020204" pitchFamily="34" charset="0"/>
                      </a:endParaRPr>
                    </a:p>
                  </a:txBody>
                  <a:tcPr vert="vert270" anchor="ctr">
                    <a:solidFill>
                      <a:schemeClr val="tx2">
                        <a:lumMod val="50000"/>
                      </a:schemeClr>
                    </a:solidFill>
                  </a:tcPr>
                </a:tc>
                <a:tc>
                  <a:txBody>
                    <a:bodyPr/>
                    <a:lstStyle/>
                    <a:p>
                      <a:pPr algn="l" fontAlgn="b"/>
                      <a:r>
                        <a:rPr lang="en-US" sz="1200" b="0" i="0" u="none" strike="noStrike">
                          <a:solidFill>
                            <a:srgbClr val="000000"/>
                          </a:solidFill>
                          <a:effectLst/>
                          <a:latin typeface="Arial" panose="020B0604020202020204" pitchFamily="34" charset="0"/>
                          <a:cs typeface="Arial" panose="020B0604020202020204" pitchFamily="34" charset="0"/>
                        </a:rPr>
                        <a:t>  {app8_name} </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0" lvl="0" indent="0" algn="l" fontAlgn="b">
                        <a:buFont typeface="Arial" panose="020B0604020202020204" pitchFamily="34" charset="0"/>
                        <a:buNone/>
                      </a:pPr>
                      <a:r>
                        <a:rPr lang="en-US" sz="1200" b="0" i="0" u="none" strike="noStrike">
                          <a:solidFill>
                            <a:srgbClr val="000000"/>
                          </a:solidFill>
                          <a:effectLst/>
                          <a:latin typeface="Arial" panose="020B0604020202020204" pitchFamily="34" charset="0"/>
                          <a:cs typeface="Arial" panose="020B0604020202020204" pitchFamily="34" charset="0"/>
                        </a:rPr>
                        <a:t>Application has {</a:t>
                      </a:r>
                      <a:r>
                        <a:rPr lang="en-US" sz="1200">
                          <a:solidFill>
                            <a:schemeClr val="tx1">
                              <a:lumMod val="100000"/>
                            </a:schemeClr>
                          </a:solidFill>
                          <a:latin typeface="Arial" panose="020B0604020202020204" pitchFamily="34" charset="0"/>
                          <a:cs typeface="Arial" panose="020B0604020202020204" pitchFamily="34" charset="0"/>
                        </a:rPr>
                        <a:t>app8_risk_TQI</a:t>
                      </a:r>
                      <a:r>
                        <a:rPr lang="en-US" sz="1200" b="0" i="0" u="none" strike="noStrike">
                          <a:solidFill>
                            <a:srgbClr val="000000"/>
                          </a:solidFill>
                          <a:effectLst/>
                          <a:latin typeface="Arial" panose="020B0604020202020204" pitchFamily="34" charset="0"/>
                          <a:cs typeface="Arial" panose="020B0604020202020204" pitchFamily="34" charset="0"/>
                        </a:rPr>
                        <a:t>} risk having custom code health score of </a:t>
                      </a:r>
                      <a:r>
                        <a:rPr lang="en-US" sz="1200" b="1" i="0" u="none" strike="noStrike">
                          <a:solidFill>
                            <a:srgbClr val="000000"/>
                          </a:solidFill>
                          <a:effectLst/>
                          <a:latin typeface="Arial" panose="020B0604020202020204" pitchFamily="34" charset="0"/>
                          <a:cs typeface="Arial" panose="020B0604020202020204" pitchFamily="34" charset="0"/>
                        </a:rPr>
                        <a:t>{app8_grade_TQI} </a:t>
                      </a:r>
                      <a:r>
                        <a:rPr lang="en-US" sz="1200" b="0" i="0" u="none" strike="noStrike">
                          <a:solidFill>
                            <a:srgbClr val="000000"/>
                          </a:solidFill>
                          <a:effectLst/>
                          <a:latin typeface="Arial" panose="020B0604020202020204" pitchFamily="34" charset="0"/>
                          <a:cs typeface="Arial" panose="020B0604020202020204" pitchFamily="34" charset="0"/>
                        </a:rPr>
                        <a:t>out of 4. Application is in </a:t>
                      </a:r>
                      <a:r>
                        <a:rPr lang="en-US" sz="1200" b="1" i="0" u="none" strike="noStrike">
                          <a:solidFill>
                            <a:srgbClr val="000000"/>
                          </a:solidFill>
                          <a:effectLst/>
                          <a:highlight>
                            <a:srgbClr val="FFFF00"/>
                          </a:highlight>
                          <a:latin typeface="Arial" panose="020B0604020202020204" pitchFamily="34" charset="0"/>
                          <a:cs typeface="Arial" panose="020B0604020202020204" pitchFamily="34" charset="0"/>
                        </a:rPr>
                        <a:t>first</a:t>
                      </a:r>
                      <a:r>
                        <a:rPr lang="en-US" sz="1200" b="1" i="0" u="none" strike="noStrike">
                          <a:solidFill>
                            <a:srgbClr val="000000"/>
                          </a:solidFill>
                          <a:effectLst/>
                          <a:latin typeface="Arial" panose="020B0604020202020204" pitchFamily="34" charset="0"/>
                          <a:cs typeface="Arial" panose="020B0604020202020204" pitchFamily="34" charset="0"/>
                        </a:rPr>
                        <a:t> </a:t>
                      </a:r>
                      <a:r>
                        <a:rPr lang="en-US" sz="1200" b="0" i="0" u="none" strike="noStrike">
                          <a:solidFill>
                            <a:srgbClr val="000000"/>
                          </a:solidFill>
                          <a:effectLst/>
                          <a:latin typeface="Arial" panose="020B0604020202020204" pitchFamily="34" charset="0"/>
                          <a:cs typeface="Arial" panose="020B0604020202020204" pitchFamily="34" charset="0"/>
                        </a:rPr>
                        <a:t>quartile (rank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when compared with </a:t>
                      </a:r>
                      <a:r>
                        <a:rPr lang="en-US" sz="1200" b="0" i="0" u="none" strike="noStrike">
                          <a:solidFill>
                            <a:srgbClr val="000000"/>
                          </a:solidFill>
                          <a:effectLst/>
                          <a:highlight>
                            <a:srgbClr val="FFFF00"/>
                          </a:highlight>
                          <a:latin typeface="Arial" panose="020B0604020202020204" pitchFamily="34" charset="0"/>
                          <a:cs typeface="Arial" panose="020B0604020202020204" pitchFamily="34" charset="0"/>
                        </a:rPr>
                        <a:t>####</a:t>
                      </a:r>
                      <a:r>
                        <a:rPr lang="en-US" sz="1200" b="0" i="0" u="none" strike="noStrike">
                          <a:solidFill>
                            <a:srgbClr val="000000"/>
                          </a:solidFill>
                          <a:effectLst/>
                          <a:latin typeface="Arial" panose="020B0604020202020204" pitchFamily="34" charset="0"/>
                          <a:cs typeface="Arial" panose="020B0604020202020204" pitchFamily="34" charset="0"/>
                        </a:rPr>
                        <a:t> apps across industries.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{app8_aip_fix_now_vio_cnt}</a:t>
                      </a:r>
                      <a:r>
                        <a:rPr lang="en-US" sz="1200" b="0" i="0" u="none" strike="noStrike">
                          <a:solidFill>
                            <a:srgbClr val="000000"/>
                          </a:solidFill>
                          <a:effectLst/>
                          <a:latin typeface="Arial" panose="020B0604020202020204" pitchFamily="34" charset="0"/>
                          <a:cs typeface="Arial" panose="020B0604020202020204" pitchFamily="34" charset="0"/>
                        </a:rPr>
                        <a:t> application health issues impacting {app8_aip_fix_now_bus_txt}</a:t>
                      </a:r>
                    </a:p>
                    <a:p>
                      <a:pPr marL="171450" indent="-171450" algn="l" fontAlgn="b">
                        <a:buFont typeface="Wingdings" panose="05000000000000000000" pitchFamily="2" charset="2"/>
                        <a:buChar char="Ø"/>
                      </a:pPr>
                      <a:r>
                        <a:rPr lang="en-US" sz="1200" b="1" kern="1200">
                          <a:solidFill>
                            <a:schemeClr val="tx1">
                              <a:lumMod val="100000"/>
                            </a:schemeClr>
                          </a:solidFill>
                          <a:latin typeface="Arial" panose="020B0604020202020204" pitchFamily="34" charset="0"/>
                          <a:ea typeface="+mn-ea"/>
                          <a:cs typeface="Arial" panose="020B0604020202020204" pitchFamily="34" charset="0"/>
                        </a:rPr>
                        <a:t>{app8_hl_crit_comp_tot} </a:t>
                      </a:r>
                      <a:r>
                        <a:rPr lang="en-US" sz="1200" kern="1200">
                          <a:solidFill>
                            <a:schemeClr val="tx1">
                              <a:lumMod val="100000"/>
                            </a:schemeClr>
                          </a:solidFill>
                          <a:latin typeface="Arial" panose="020B0604020202020204" pitchFamily="34" charset="0"/>
                          <a:ea typeface="+mn-ea"/>
                          <a:cs typeface="Arial" panose="020B0604020202020204" pitchFamily="34" charset="0"/>
                        </a:rPr>
                        <a:t>components with </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a:t>
                      </a:r>
                      <a:r>
                        <a:rPr lang="en-US" sz="1200" b="1" kern="1200">
                          <a:solidFill>
                            <a:schemeClr val="tx1">
                              <a:lumMod val="100000"/>
                            </a:schemeClr>
                          </a:solidFill>
                          <a:latin typeface="Arial" panose="020B0604020202020204" pitchFamily="34" charset="0"/>
                          <a:ea typeface="+mn-ea"/>
                          <a:cs typeface="Arial" panose="020B0604020202020204" pitchFamily="34" charset="0"/>
                        </a:rPr>
                        <a:t>app8_hl_crit_vio_cnt</a:t>
                      </a:r>
                      <a:r>
                        <a:rPr lang="en-US" sz="1200" b="1">
                          <a:solidFill>
                            <a:srgbClr val="293C47"/>
                          </a:solidFill>
                          <a:latin typeface="Arial" panose="020B0604020202020204" pitchFamily="34" charset="0"/>
                          <a:cs typeface="Arial" panose="020B0604020202020204" pitchFamily="34" charset="0"/>
                        </a:rPr>
                        <a:t>}</a:t>
                      </a:r>
                      <a:r>
                        <a:rPr kumimoji="0" lang="en-US" sz="1200" b="1"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unique critical security vulnerabilities </a:t>
                      </a:r>
                      <a:endParaRPr lang="en-US" sz="1200" b="1" i="0" u="none" strike="noStrike">
                        <a:solidFill>
                          <a:srgbClr val="000000"/>
                        </a:solidFill>
                        <a:effectLst/>
                        <a:latin typeface="Arial" panose="020B0604020202020204" pitchFamily="34" charset="0"/>
                        <a:cs typeface="Arial" panose="020B0604020202020204" pitchFamily="34" charset="0"/>
                      </a:endParaRPr>
                    </a:p>
                    <a:p>
                      <a:pPr marL="171450" indent="-171450" algn="l" fontAlgn="b">
                        <a:buFont typeface="Wingdings" panose="05000000000000000000" pitchFamily="2" charset="2"/>
                        <a:buChar char="Ø"/>
                      </a:pPr>
                      <a:r>
                        <a:rPr lang="en-US" sz="1200" b="1" i="0" u="none" strike="noStrike">
                          <a:solidFill>
                            <a:srgbClr val="000000"/>
                          </a:solidFill>
                          <a:effectLst/>
                          <a:latin typeface="Arial" panose="020B0604020202020204" pitchFamily="34" charset="0"/>
                          <a:cs typeface="Arial" panose="020B0604020202020204" pitchFamily="34" charset="0"/>
                        </a:rPr>
                        <a:t>{app8_hl_lic_high} </a:t>
                      </a:r>
                      <a:r>
                        <a:rPr lang="en-US" sz="1200" b="0" i="0" u="none" strike="noStrike">
                          <a:solidFill>
                            <a:srgbClr val="000000"/>
                          </a:solidFill>
                          <a:effectLst/>
                          <a:latin typeface="Arial" panose="020B0604020202020204" pitchFamily="34" charset="0"/>
                          <a:cs typeface="Arial" panose="020B0604020202020204" pitchFamily="34" charset="0"/>
                        </a:rPr>
                        <a:t>high-risk license profiles**</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solidFill>
                      <a:schemeClr val="bg1"/>
                    </a:solidFill>
                  </a:tcPr>
                </a:tc>
                <a:tc>
                  <a:txBody>
                    <a:bodyPr/>
                    <a:lstStyle/>
                    <a:p>
                      <a:pPr algn="ctr" fontAlgn="b"/>
                      <a:r>
                        <a:rPr lang="en-US" sz="1800" b="1" i="0" u="none" strike="noStrike">
                          <a:solidFill>
                            <a:srgbClr val="000000"/>
                          </a:solidFill>
                          <a:effectLst/>
                          <a:latin typeface="Arial" panose="020B0604020202020204" pitchFamily="34" charset="0"/>
                          <a:cs typeface="Arial" panose="020B0604020202020204" pitchFamily="34" charset="0"/>
                        </a:rPr>
                        <a:t>${</a:t>
                      </a:r>
                      <a:r>
                        <a:rPr lang="en-US" sz="1800" b="1" kern="1200">
                          <a:solidFill>
                            <a:schemeClr val="tx1">
                              <a:lumMod val="100000"/>
                            </a:schemeClr>
                          </a:solidFill>
                          <a:latin typeface="Arial" panose="020B0604020202020204" pitchFamily="34" charset="0"/>
                          <a:ea typeface="+mn-ea"/>
                          <a:cs typeface="Arial" panose="020B0604020202020204" pitchFamily="34" charset="0"/>
                        </a:rPr>
                        <a:t>app8_aip_fix_now_total_cost</a:t>
                      </a:r>
                      <a:r>
                        <a:rPr lang="en-US" sz="1800" b="1" i="0" u="none" strike="noStrike">
                          <a:solidFill>
                            <a:srgbClr val="000000"/>
                          </a:solidFill>
                          <a:effectLst/>
                          <a:latin typeface="Arial" panose="020B0604020202020204" pitchFamily="34" charset="0"/>
                          <a:cs typeface="Arial" panose="020B0604020202020204" pitchFamily="34" charset="0"/>
                        </a:rPr>
                        <a:t>}K*</a:t>
                      </a:r>
                      <a:endParaRPr lang="en-US" sz="1200" b="1" i="0" u="none" strike="noStrike">
                        <a:solidFill>
                          <a:srgbClr val="000000"/>
                        </a:solidFill>
                        <a:effectLst/>
                        <a:latin typeface="Arial" panose="020B0604020202020204" pitchFamily="34" charset="0"/>
                        <a:cs typeface="Arial" panose="020B06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Arial" panose="020B0604020202020204" pitchFamily="34" charset="0"/>
                          <a:cs typeface="Arial" panose="020B0604020202020204" pitchFamily="34" charset="0"/>
                        </a:rPr>
                        <a:t>({app8_</a:t>
                      </a:r>
                      <a:r>
                        <a:rPr lang="en-US" sz="1050" b="0" i="0" u="none" strike="noStrike" kern="1200">
                          <a:solidFill>
                            <a:srgbClr val="000000"/>
                          </a:solidFill>
                          <a:effectLst/>
                          <a:latin typeface="Arial" panose="020B0604020202020204" pitchFamily="34" charset="0"/>
                          <a:ea typeface="+mn-ea"/>
                          <a:cs typeface="Arial" panose="020B0604020202020204" pitchFamily="34" charset="0"/>
                        </a:rPr>
                        <a:t>aip_fix_now_total</a:t>
                      </a:r>
                      <a:r>
                        <a:rPr lang="en-US" sz="1050" b="0" i="0" u="none" strike="noStrike">
                          <a:solidFill>
                            <a:srgbClr val="000000"/>
                          </a:solidFill>
                          <a:effectLst/>
                          <a:latin typeface="Arial" panose="020B0604020202020204" pitchFamily="34" charset="0"/>
                          <a:cs typeface="Arial" panose="020B0604020202020204" pitchFamily="34" charset="0"/>
                        </a:rPr>
                        <a:t>_eff} person-days)</a:t>
                      </a:r>
                    </a:p>
                  </a:txBody>
                  <a:tcPr marL="7620" marR="7620" marT="7620" marB="0" anchor="ctr">
                    <a:lnL w="12700" cap="flat" cmpd="sng" algn="ctr">
                      <a:solidFill>
                        <a:schemeClr val="bg1">
                          <a:lumMod val="9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88526823"/>
                  </a:ext>
                </a:extLst>
              </a:tr>
            </a:tbl>
          </a:graphicData>
        </a:graphic>
      </p:graphicFrame>
    </p:spTree>
    <p:custDataLst>
      <p:tags r:id="rId1"/>
    </p:custDataLst>
    <p:extLst>
      <p:ext uri="{BB962C8B-B14F-4D97-AF65-F5344CB8AC3E}">
        <p14:creationId xmlns:p14="http://schemas.microsoft.com/office/powerpoint/2010/main" val="1394666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3" y="367177"/>
            <a:ext cx="4747822" cy="276999"/>
          </a:xfrm>
        </p:spPr>
        <p:txBody>
          <a:bodyPr/>
          <a:lstStyle/>
          <a:p>
            <a:r>
              <a:rPr lang="en-US" sz="2000">
                <a:latin typeface="Arial" panose="020B0604020202020204" pitchFamily="34" charset="0"/>
                <a:cs typeface="Arial" panose="020B0604020202020204" pitchFamily="34" charset="0"/>
              </a:rPr>
              <a:t>Assessment Approach @ {company}</a:t>
            </a:r>
          </a:p>
        </p:txBody>
      </p:sp>
      <p:sp>
        <p:nvSpPr>
          <p:cNvPr id="4" name="ee4pContent1"/>
          <p:cNvSpPr txBox="1"/>
          <p:nvPr/>
        </p:nvSpPr>
        <p:spPr>
          <a:xfrm>
            <a:off x="200394" y="3113446"/>
            <a:ext cx="5565813" cy="1184940"/>
          </a:xfrm>
          <a:prstGeom prst="rect">
            <a:avLst/>
          </a:prstGeom>
          <a:ln cap="rnd">
            <a:noFill/>
          </a:ln>
        </p:spPr>
        <p:txBody>
          <a:bodyPr vert="horz" wrap="square" lIns="0" tIns="0" rIns="0" bIns="0" rtlCol="0" anchor="t">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Application Scope</a:t>
            </a:r>
          </a:p>
          <a:p>
            <a:pPr>
              <a:spcAft>
                <a:spcPts val="300"/>
              </a:spcAft>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each_app</a:t>
            </a:r>
            <a:r>
              <a:rPr lang="en-US" sz="1400" u="sng">
                <a:solidFill>
                  <a:srgbClr val="FFFFFF"/>
                </a:solidFill>
                <a:latin typeface="Arial" panose="020B0604020202020204" pitchFamily="34" charset="0"/>
                <a:cs typeface="Arial" panose="020B0604020202020204" pitchFamily="34" charset="0"/>
              </a:rPr>
              <a:t>}</a:t>
            </a:r>
          </a:p>
          <a:p>
            <a:pPr marL="323850" lvl="1" indent="-215900">
              <a:spcAft>
                <a:spcPts val="300"/>
              </a:spcAft>
              <a:buClr>
                <a:srgbClr val="638DA5"/>
              </a:buClr>
              <a:buFont typeface="Trebuchet MS"/>
              <a:buChar char="•"/>
            </a:pPr>
            <a:r>
              <a:rPr lang="en-US" sz="1400" b="1">
                <a:solidFill>
                  <a:srgbClr val="FFFFFF"/>
                </a:solidFill>
                <a:latin typeface="Arial" panose="020B0604020202020204" pitchFamily="34" charset="0"/>
                <a:cs typeface="Arial" panose="020B0604020202020204" pitchFamily="34" charset="0"/>
              </a:rPr>
              <a:t>{app1_name} </a:t>
            </a:r>
            <a:r>
              <a:rPr lang="en-US" sz="1400">
                <a:solidFill>
                  <a:srgbClr val="FFFFFF"/>
                </a:solidFill>
                <a:latin typeface="Arial" panose="020B0604020202020204" pitchFamily="34" charset="0"/>
                <a:cs typeface="Arial" panose="020B0604020202020204" pitchFamily="34" charset="0"/>
              </a:rPr>
              <a:t>– </a:t>
            </a:r>
            <a:r>
              <a:rPr lang="fr-FR" sz="1400">
                <a:solidFill>
                  <a:srgbClr val="FFFFFF"/>
                </a:solidFill>
                <a:latin typeface="Arial" panose="020B0604020202020204" pitchFamily="34" charset="0"/>
                <a:cs typeface="Arial" panose="020B0604020202020204" pitchFamily="34" charset="0"/>
              </a:rPr>
              <a:t>{app1_all_technogies}.</a:t>
            </a:r>
            <a:r>
              <a:rPr lang="en-US" sz="1400">
                <a:latin typeface="Arial" panose="020B0604020202020204" pitchFamily="34" charset="0"/>
                <a:cs typeface="Arial" panose="020B0604020202020204" pitchFamily="34" charset="0"/>
              </a:rPr>
              <a:t> </a:t>
            </a:r>
          </a:p>
          <a:p>
            <a:pPr marL="0" lvl="1" indent="0">
              <a:spcAft>
                <a:spcPts val="300"/>
              </a:spcAft>
              <a:buClr>
                <a:srgbClr val="638DA5"/>
              </a:buClr>
              <a:buNone/>
            </a:pPr>
            <a:r>
              <a:rPr lang="en-US" sz="1400" u="sng">
                <a:solidFill>
                  <a:srgbClr val="FFFFFF"/>
                </a:solidFill>
                <a:latin typeface="Arial" panose="020B0604020202020204" pitchFamily="34" charset="0"/>
                <a:cs typeface="Arial" panose="020B0604020202020204" pitchFamily="34" charset="0"/>
              </a:rPr>
              <a:t>{</a:t>
            </a:r>
            <a:r>
              <a:rPr lang="en-US" sz="1400" u="sng" err="1">
                <a:solidFill>
                  <a:srgbClr val="FFFFFF"/>
                </a:solidFill>
                <a:latin typeface="Arial" panose="020B0604020202020204" pitchFamily="34" charset="0"/>
                <a:cs typeface="Arial" panose="020B0604020202020204" pitchFamily="34" charset="0"/>
              </a:rPr>
              <a:t>end_each_app</a:t>
            </a:r>
            <a:r>
              <a:rPr lang="en-US" sz="1400" u="sng">
                <a:solidFill>
                  <a:srgbClr val="FFFFFF"/>
                </a:solidFill>
                <a:latin typeface="Arial" panose="020B0604020202020204" pitchFamily="34" charset="0"/>
                <a:cs typeface="Arial" panose="020B0604020202020204" pitchFamily="34" charset="0"/>
              </a:rPr>
              <a:t>}</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p:txBody>
      </p:sp>
      <p:sp>
        <p:nvSpPr>
          <p:cNvPr id="5" name="ee4pContent2"/>
          <p:cNvSpPr txBox="1"/>
          <p:nvPr/>
        </p:nvSpPr>
        <p:spPr>
          <a:xfrm>
            <a:off x="6858405" y="2409876"/>
            <a:ext cx="4857879" cy="3231654"/>
          </a:xfrm>
          <a:prstGeom prst="rect">
            <a:avLst/>
          </a:prstGeom>
          <a:ln cap="rnd">
            <a:noFill/>
          </a:ln>
        </p:spPr>
        <p:txBody>
          <a:bodyPr vert="horz" wrap="square" lIns="0" tIns="0" rIns="0" bIns="0" rtlCol="0">
            <a:sp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r>
              <a:rPr lang="en-US" sz="1400">
                <a:latin typeface="Arial" panose="020B0604020202020204" pitchFamily="34" charset="0"/>
                <a:cs typeface="Arial" panose="020B0604020202020204" pitchFamily="34" charset="0"/>
              </a:rPr>
              <a:t>What is the application’s current state of health according to CAST Software Intelligence Products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Which areas of the application are critical to fix, and which ones can be improved quickly ? How big is the effort to fix identified issues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critical risk associated with the open-source components used in the applications ?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What is the overall technical architecture of the application and are there any architectural risks ?</a:t>
            </a:r>
          </a:p>
          <a:p>
            <a:endParaRPr lang="en-US" sz="14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How does the application compare to peer applications in the industry ?</a:t>
            </a:r>
          </a:p>
        </p:txBody>
      </p:sp>
      <p:sp>
        <p:nvSpPr>
          <p:cNvPr id="6" name="ee4pHeader1"/>
          <p:cNvSpPr txBox="1"/>
          <p:nvPr/>
        </p:nvSpPr>
        <p:spPr>
          <a:xfrm>
            <a:off x="200394" y="1948364"/>
            <a:ext cx="5869969" cy="923024"/>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sym typeface="Trebuchet MS" panose="020B0603020202020204" pitchFamily="34" charset="0"/>
              </a:rPr>
              <a:t>Automated, objective assessment of the structural and architectural quality of applicatio</a:t>
            </a:r>
            <a:r>
              <a:rPr lang="en-US" sz="2000">
                <a:solidFill>
                  <a:schemeClr val="accent4"/>
                </a:solidFill>
                <a:latin typeface="Arial" panose="020B0604020202020204" pitchFamily="34" charset="0"/>
                <a:cs typeface="Arial" panose="020B0604020202020204" pitchFamily="34" charset="0"/>
              </a:rPr>
              <a:t>ns to be acquired.</a:t>
            </a:r>
          </a:p>
        </p:txBody>
      </p:sp>
      <p:sp>
        <p:nvSpPr>
          <p:cNvPr id="7" name="ee4pHeader2"/>
          <p:cNvSpPr txBox="1"/>
          <p:nvPr/>
        </p:nvSpPr>
        <p:spPr>
          <a:xfrm>
            <a:off x="6858405" y="1948363"/>
            <a:ext cx="4692500" cy="306268"/>
          </a:xfrm>
          <a:prstGeom prst="rect">
            <a:avLst/>
          </a:prstGeom>
          <a:noFill/>
          <a:ln cap="rnd">
            <a:noFill/>
          </a:ln>
        </p:spPr>
        <p:txBody>
          <a:bodyPr wrap="square" lIns="0" tIns="0" rIns="0" bIns="0" rtlCol="0" anchor="b" anchorCtr="0">
            <a:noAutofit/>
          </a:bodyPr>
          <a:lstStyle/>
          <a:p>
            <a:pPr marL="0" lvl="3"/>
            <a:r>
              <a:rPr lang="en-US" sz="2000">
                <a:solidFill>
                  <a:schemeClr val="accent4"/>
                </a:solidFill>
                <a:latin typeface="Arial" panose="020B0604020202020204" pitchFamily="34" charset="0"/>
                <a:cs typeface="Arial" panose="020B0604020202020204" pitchFamily="34" charset="0"/>
              </a:rPr>
              <a:t>Answers for today </a:t>
            </a:r>
          </a:p>
        </p:txBody>
      </p:sp>
      <p:grpSp>
        <p:nvGrpSpPr>
          <p:cNvPr id="23" name="Group 22"/>
          <p:cNvGrpSpPr/>
          <p:nvPr/>
        </p:nvGrpSpPr>
        <p:grpSpPr>
          <a:xfrm>
            <a:off x="589821" y="646751"/>
            <a:ext cx="1211500" cy="1211500"/>
            <a:chOff x="630000" y="1591967"/>
            <a:chExt cx="1211500" cy="1211500"/>
          </a:xfrm>
        </p:grpSpPr>
        <p:sp>
          <p:nvSpPr>
            <p:cNvPr id="8" name="Oval 7"/>
            <p:cNvSpPr/>
            <p:nvPr/>
          </p:nvSpPr>
          <p:spPr>
            <a:xfrm>
              <a:off x="630000" y="1591967"/>
              <a:ext cx="1211500" cy="1211500"/>
            </a:xfrm>
            <a:prstGeom prst="ellipse">
              <a:avLst/>
            </a:prstGeom>
            <a:solidFill>
              <a:srgbClr val="FFFFFF"/>
            </a:solidFill>
            <a:ln w="381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0" name="bcgIcons_DigitalGrowth">
              <a:extLst>
                <a:ext uri="{FF2B5EF4-FFF2-40B4-BE49-F238E27FC236}">
                  <a16:creationId xmlns:a16="http://schemas.microsoft.com/office/drawing/2014/main" id="{CC6AF3DC-4362-463B-8BF3-FA97E6C8BAEC}"/>
                </a:ext>
              </a:extLst>
            </p:cNvPr>
            <p:cNvGrpSpPr>
              <a:grpSpLocks noChangeAspect="1"/>
            </p:cNvGrpSpPr>
            <p:nvPr/>
          </p:nvGrpSpPr>
          <p:grpSpPr bwMode="auto">
            <a:xfrm>
              <a:off x="650662" y="1675109"/>
              <a:ext cx="1127312" cy="1128358"/>
              <a:chOff x="1682" y="0"/>
              <a:chExt cx="4316" cy="4320"/>
            </a:xfrm>
          </p:grpSpPr>
          <p:sp>
            <p:nvSpPr>
              <p:cNvPr id="11" name="AutoShape 19">
                <a:extLst>
                  <a:ext uri="{FF2B5EF4-FFF2-40B4-BE49-F238E27FC236}">
                    <a16:creationId xmlns:a16="http://schemas.microsoft.com/office/drawing/2014/main" id="{841594D9-E815-4368-AC56-677E0B2B65F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21">
                <a:extLst>
                  <a:ext uri="{FF2B5EF4-FFF2-40B4-BE49-F238E27FC236}">
                    <a16:creationId xmlns:a16="http://schemas.microsoft.com/office/drawing/2014/main" id="{EEA49B44-169A-4E61-98CF-BF2B6A1757B5}"/>
                  </a:ext>
                </a:extLst>
              </p:cNvPr>
              <p:cNvSpPr>
                <a:spLocks/>
              </p:cNvSpPr>
              <p:nvPr/>
            </p:nvSpPr>
            <p:spPr bwMode="auto">
              <a:xfrm>
                <a:off x="2326" y="587"/>
                <a:ext cx="3095" cy="3099"/>
              </a:xfrm>
              <a:custGeom>
                <a:avLst/>
                <a:gdLst>
                  <a:gd name="T0" fmla="*/ 1526 w 1652"/>
                  <a:gd name="T1" fmla="*/ 1 h 1653"/>
                  <a:gd name="T2" fmla="*/ 1253 w 1652"/>
                  <a:gd name="T3" fmla="*/ 586 h 1653"/>
                  <a:gd name="T4" fmla="*/ 1343 w 1652"/>
                  <a:gd name="T5" fmla="*/ 307 h 1653"/>
                  <a:gd name="T6" fmla="*/ 1545 w 1652"/>
                  <a:gd name="T7" fmla="*/ 307 h 1653"/>
                  <a:gd name="T8" fmla="*/ 1444 w 1652"/>
                  <a:gd name="T9" fmla="*/ 551 h 1653"/>
                  <a:gd name="T10" fmla="*/ 1271 w 1652"/>
                  <a:gd name="T11" fmla="*/ 630 h 1653"/>
                  <a:gd name="T12" fmla="*/ 544 w 1652"/>
                  <a:gd name="T13" fmla="*/ 983 h 1653"/>
                  <a:gd name="T14" fmla="*/ 429 w 1652"/>
                  <a:gd name="T15" fmla="*/ 1210 h 1653"/>
                  <a:gd name="T16" fmla="*/ 286 w 1652"/>
                  <a:gd name="T17" fmla="*/ 1067 h 1653"/>
                  <a:gd name="T18" fmla="*/ 429 w 1652"/>
                  <a:gd name="T19" fmla="*/ 924 h 1653"/>
                  <a:gd name="T20" fmla="*/ 1463 w 1652"/>
                  <a:gd name="T21" fmla="*/ 1 h 1653"/>
                  <a:gd name="T22" fmla="*/ 869 w 1652"/>
                  <a:gd name="T23" fmla="*/ 41 h 1653"/>
                  <a:gd name="T24" fmla="*/ 764 w 1652"/>
                  <a:gd name="T25" fmla="*/ 275 h 1653"/>
                  <a:gd name="T26" fmla="*/ 0 w 1652"/>
                  <a:gd name="T27" fmla="*/ 962 h 1653"/>
                  <a:gd name="T28" fmla="*/ 139 w 1652"/>
                  <a:gd name="T29" fmla="*/ 1157 h 1653"/>
                  <a:gd name="T30" fmla="*/ 495 w 1652"/>
                  <a:gd name="T31" fmla="*/ 579 h 1653"/>
                  <a:gd name="T32" fmla="*/ 510 w 1652"/>
                  <a:gd name="T33" fmla="*/ 394 h 1653"/>
                  <a:gd name="T34" fmla="*/ 712 w 1652"/>
                  <a:gd name="T35" fmla="*/ 596 h 1653"/>
                  <a:gd name="T36" fmla="*/ 527 w 1652"/>
                  <a:gd name="T37" fmla="*/ 610 h 1653"/>
                  <a:gd name="T38" fmla="*/ 186 w 1652"/>
                  <a:gd name="T39" fmla="*/ 1172 h 1653"/>
                  <a:gd name="T40" fmla="*/ 691 w 1652"/>
                  <a:gd name="T41" fmla="*/ 1653 h 1653"/>
                  <a:gd name="T42" fmla="*/ 955 w 1652"/>
                  <a:gd name="T43" fmla="*/ 1412 h 1653"/>
                  <a:gd name="T44" fmla="*/ 769 w 1652"/>
                  <a:gd name="T45" fmla="*/ 1338 h 1653"/>
                  <a:gd name="T46" fmla="*/ 627 w 1652"/>
                  <a:gd name="T47" fmla="*/ 1195 h 1653"/>
                  <a:gd name="T48" fmla="*/ 870 w 1652"/>
                  <a:gd name="T49" fmla="*/ 1094 h 1653"/>
                  <a:gd name="T50" fmla="*/ 973 w 1652"/>
                  <a:gd name="T51" fmla="*/ 1367 h 1653"/>
                  <a:gd name="T52" fmla="*/ 1346 w 1652"/>
                  <a:gd name="T53" fmla="*/ 1183 h 1653"/>
                  <a:gd name="T54" fmla="*/ 1072 w 1652"/>
                  <a:gd name="T55" fmla="*/ 1091 h 1653"/>
                  <a:gd name="T56" fmla="*/ 887 w 1652"/>
                  <a:gd name="T57" fmla="*/ 1077 h 1653"/>
                  <a:gd name="T58" fmla="*/ 1089 w 1652"/>
                  <a:gd name="T59" fmla="*/ 875 h 1653"/>
                  <a:gd name="T60" fmla="*/ 1192 w 1652"/>
                  <a:gd name="T61" fmla="*/ 1148 h 1653"/>
                  <a:gd name="T62" fmla="*/ 1382 w 1652"/>
                  <a:gd name="T63" fmla="*/ 962 h 1653"/>
                  <a:gd name="T64" fmla="*/ 1546 w 1652"/>
                  <a:gd name="T65" fmla="*/ 718 h 1653"/>
                  <a:gd name="T66" fmla="*/ 1649 w 1652"/>
                  <a:gd name="T67" fmla="*/ 768 h 1653"/>
                  <a:gd name="T68" fmla="*/ 1629 w 1652"/>
                  <a:gd name="T69" fmla="*/ 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2" h="1653">
                    <a:moveTo>
                      <a:pt x="1629" y="0"/>
                    </a:moveTo>
                    <a:cubicBezTo>
                      <a:pt x="1526" y="1"/>
                      <a:pt x="1526" y="1"/>
                      <a:pt x="1526" y="1"/>
                    </a:cubicBezTo>
                    <a:cubicBezTo>
                      <a:pt x="941" y="586"/>
                      <a:pt x="941" y="586"/>
                      <a:pt x="941" y="586"/>
                    </a:cubicBezTo>
                    <a:cubicBezTo>
                      <a:pt x="1253" y="586"/>
                      <a:pt x="1253" y="586"/>
                      <a:pt x="1253" y="586"/>
                    </a:cubicBezTo>
                    <a:cubicBezTo>
                      <a:pt x="1337" y="502"/>
                      <a:pt x="1337" y="502"/>
                      <a:pt x="1337" y="502"/>
                    </a:cubicBezTo>
                    <a:cubicBezTo>
                      <a:pt x="1287" y="446"/>
                      <a:pt x="1290" y="361"/>
                      <a:pt x="1343" y="307"/>
                    </a:cubicBezTo>
                    <a:cubicBezTo>
                      <a:pt x="1343" y="307"/>
                      <a:pt x="1343" y="307"/>
                      <a:pt x="1343" y="307"/>
                    </a:cubicBezTo>
                    <a:cubicBezTo>
                      <a:pt x="1399" y="252"/>
                      <a:pt x="1489" y="252"/>
                      <a:pt x="1545" y="307"/>
                    </a:cubicBezTo>
                    <a:cubicBezTo>
                      <a:pt x="1600" y="363"/>
                      <a:pt x="1600" y="454"/>
                      <a:pt x="1545" y="509"/>
                    </a:cubicBezTo>
                    <a:cubicBezTo>
                      <a:pt x="1517" y="537"/>
                      <a:pt x="1480" y="551"/>
                      <a:pt x="1444" y="551"/>
                    </a:cubicBezTo>
                    <a:cubicBezTo>
                      <a:pt x="1418" y="551"/>
                      <a:pt x="1393" y="544"/>
                      <a:pt x="1370" y="531"/>
                    </a:cubicBezTo>
                    <a:cubicBezTo>
                      <a:pt x="1271" y="630"/>
                      <a:pt x="1271" y="630"/>
                      <a:pt x="1271" y="630"/>
                    </a:cubicBezTo>
                    <a:cubicBezTo>
                      <a:pt x="897" y="630"/>
                      <a:pt x="897" y="630"/>
                      <a:pt x="897" y="630"/>
                    </a:cubicBezTo>
                    <a:cubicBezTo>
                      <a:pt x="544" y="983"/>
                      <a:pt x="544" y="983"/>
                      <a:pt x="544" y="983"/>
                    </a:cubicBezTo>
                    <a:cubicBezTo>
                      <a:pt x="585" y="1039"/>
                      <a:pt x="580" y="1117"/>
                      <a:pt x="530" y="1168"/>
                    </a:cubicBezTo>
                    <a:cubicBezTo>
                      <a:pt x="503" y="1195"/>
                      <a:pt x="467" y="1210"/>
                      <a:pt x="429" y="1210"/>
                    </a:cubicBezTo>
                    <a:cubicBezTo>
                      <a:pt x="391" y="1210"/>
                      <a:pt x="355" y="1195"/>
                      <a:pt x="328" y="1168"/>
                    </a:cubicBezTo>
                    <a:cubicBezTo>
                      <a:pt x="301" y="1141"/>
                      <a:pt x="286" y="1105"/>
                      <a:pt x="286" y="1067"/>
                    </a:cubicBezTo>
                    <a:cubicBezTo>
                      <a:pt x="286" y="1029"/>
                      <a:pt x="301" y="993"/>
                      <a:pt x="328" y="966"/>
                    </a:cubicBezTo>
                    <a:cubicBezTo>
                      <a:pt x="355" y="939"/>
                      <a:pt x="391" y="924"/>
                      <a:pt x="429" y="924"/>
                    </a:cubicBezTo>
                    <a:cubicBezTo>
                      <a:pt x="459" y="924"/>
                      <a:pt x="489" y="934"/>
                      <a:pt x="513" y="952"/>
                    </a:cubicBezTo>
                    <a:cubicBezTo>
                      <a:pt x="1463" y="1"/>
                      <a:pt x="1463" y="1"/>
                      <a:pt x="1463" y="1"/>
                    </a:cubicBezTo>
                    <a:cubicBezTo>
                      <a:pt x="884" y="3"/>
                      <a:pt x="884" y="3"/>
                      <a:pt x="884" y="3"/>
                    </a:cubicBezTo>
                    <a:cubicBezTo>
                      <a:pt x="865" y="3"/>
                      <a:pt x="855" y="27"/>
                      <a:pt x="869" y="41"/>
                    </a:cubicBezTo>
                    <a:cubicBezTo>
                      <a:pt x="933" y="106"/>
                      <a:pt x="933" y="106"/>
                      <a:pt x="933" y="106"/>
                    </a:cubicBezTo>
                    <a:cubicBezTo>
                      <a:pt x="764" y="275"/>
                      <a:pt x="764" y="275"/>
                      <a:pt x="764" y="275"/>
                    </a:cubicBezTo>
                    <a:cubicBezTo>
                      <a:pt x="740" y="273"/>
                      <a:pt x="716" y="272"/>
                      <a:pt x="691" y="272"/>
                    </a:cubicBezTo>
                    <a:cubicBezTo>
                      <a:pt x="310" y="272"/>
                      <a:pt x="0" y="581"/>
                      <a:pt x="0" y="962"/>
                    </a:cubicBezTo>
                    <a:cubicBezTo>
                      <a:pt x="0" y="1060"/>
                      <a:pt x="21" y="1153"/>
                      <a:pt x="58" y="1238"/>
                    </a:cubicBezTo>
                    <a:cubicBezTo>
                      <a:pt x="139" y="1157"/>
                      <a:pt x="139" y="1157"/>
                      <a:pt x="139" y="1157"/>
                    </a:cubicBezTo>
                    <a:cubicBezTo>
                      <a:pt x="111" y="964"/>
                      <a:pt x="111" y="964"/>
                      <a:pt x="111" y="964"/>
                    </a:cubicBezTo>
                    <a:cubicBezTo>
                      <a:pt x="495" y="579"/>
                      <a:pt x="495" y="579"/>
                      <a:pt x="495" y="579"/>
                    </a:cubicBezTo>
                    <a:cubicBezTo>
                      <a:pt x="478" y="555"/>
                      <a:pt x="468" y="526"/>
                      <a:pt x="468" y="495"/>
                    </a:cubicBezTo>
                    <a:cubicBezTo>
                      <a:pt x="468" y="457"/>
                      <a:pt x="483" y="421"/>
                      <a:pt x="510" y="394"/>
                    </a:cubicBezTo>
                    <a:cubicBezTo>
                      <a:pt x="565" y="339"/>
                      <a:pt x="656" y="339"/>
                      <a:pt x="712" y="394"/>
                    </a:cubicBezTo>
                    <a:cubicBezTo>
                      <a:pt x="767" y="450"/>
                      <a:pt x="767" y="540"/>
                      <a:pt x="712" y="596"/>
                    </a:cubicBezTo>
                    <a:cubicBezTo>
                      <a:pt x="684" y="624"/>
                      <a:pt x="647" y="638"/>
                      <a:pt x="611" y="638"/>
                    </a:cubicBezTo>
                    <a:cubicBezTo>
                      <a:pt x="581" y="638"/>
                      <a:pt x="552" y="629"/>
                      <a:pt x="527" y="610"/>
                    </a:cubicBezTo>
                    <a:cubicBezTo>
                      <a:pt x="157" y="980"/>
                      <a:pt x="157" y="980"/>
                      <a:pt x="157" y="980"/>
                    </a:cubicBezTo>
                    <a:cubicBezTo>
                      <a:pt x="186" y="1172"/>
                      <a:pt x="186" y="1172"/>
                      <a:pt x="186" y="1172"/>
                    </a:cubicBezTo>
                    <a:cubicBezTo>
                      <a:pt x="78" y="1280"/>
                      <a:pt x="78" y="1280"/>
                      <a:pt x="78" y="1280"/>
                    </a:cubicBezTo>
                    <a:cubicBezTo>
                      <a:pt x="193" y="1501"/>
                      <a:pt x="425" y="1653"/>
                      <a:pt x="691" y="1653"/>
                    </a:cubicBezTo>
                    <a:cubicBezTo>
                      <a:pt x="905" y="1653"/>
                      <a:pt x="1097" y="1555"/>
                      <a:pt x="1223" y="1402"/>
                    </a:cubicBezTo>
                    <a:cubicBezTo>
                      <a:pt x="955" y="1412"/>
                      <a:pt x="955" y="1412"/>
                      <a:pt x="955" y="1412"/>
                    </a:cubicBezTo>
                    <a:cubicBezTo>
                      <a:pt x="853" y="1310"/>
                      <a:pt x="853" y="1310"/>
                      <a:pt x="853" y="1310"/>
                    </a:cubicBezTo>
                    <a:cubicBezTo>
                      <a:pt x="828" y="1328"/>
                      <a:pt x="799" y="1338"/>
                      <a:pt x="769" y="1338"/>
                    </a:cubicBezTo>
                    <a:cubicBezTo>
                      <a:pt x="733" y="1338"/>
                      <a:pt x="696" y="1324"/>
                      <a:pt x="668" y="1296"/>
                    </a:cubicBezTo>
                    <a:cubicBezTo>
                      <a:pt x="641" y="1269"/>
                      <a:pt x="627" y="1233"/>
                      <a:pt x="627" y="1195"/>
                    </a:cubicBezTo>
                    <a:cubicBezTo>
                      <a:pt x="627" y="1157"/>
                      <a:pt x="641" y="1121"/>
                      <a:pt x="668" y="1094"/>
                    </a:cubicBezTo>
                    <a:cubicBezTo>
                      <a:pt x="724" y="1038"/>
                      <a:pt x="815" y="1038"/>
                      <a:pt x="870" y="1094"/>
                    </a:cubicBezTo>
                    <a:cubicBezTo>
                      <a:pt x="920" y="1144"/>
                      <a:pt x="925" y="1223"/>
                      <a:pt x="884" y="1279"/>
                    </a:cubicBezTo>
                    <a:cubicBezTo>
                      <a:pt x="973" y="1367"/>
                      <a:pt x="973" y="1367"/>
                      <a:pt x="973" y="1367"/>
                    </a:cubicBezTo>
                    <a:cubicBezTo>
                      <a:pt x="1258" y="1357"/>
                      <a:pt x="1258" y="1357"/>
                      <a:pt x="1258" y="1357"/>
                    </a:cubicBezTo>
                    <a:cubicBezTo>
                      <a:pt x="1295" y="1304"/>
                      <a:pt x="1324" y="1246"/>
                      <a:pt x="1346" y="1183"/>
                    </a:cubicBezTo>
                    <a:cubicBezTo>
                      <a:pt x="1175" y="1193"/>
                      <a:pt x="1175" y="1193"/>
                      <a:pt x="1175" y="1193"/>
                    </a:cubicBezTo>
                    <a:cubicBezTo>
                      <a:pt x="1072" y="1091"/>
                      <a:pt x="1072" y="1091"/>
                      <a:pt x="1072" y="1091"/>
                    </a:cubicBezTo>
                    <a:cubicBezTo>
                      <a:pt x="1048" y="1109"/>
                      <a:pt x="1019" y="1119"/>
                      <a:pt x="988" y="1119"/>
                    </a:cubicBezTo>
                    <a:cubicBezTo>
                      <a:pt x="950" y="1119"/>
                      <a:pt x="914" y="1104"/>
                      <a:pt x="887" y="1077"/>
                    </a:cubicBezTo>
                    <a:cubicBezTo>
                      <a:pt x="832" y="1021"/>
                      <a:pt x="832" y="931"/>
                      <a:pt x="887" y="875"/>
                    </a:cubicBezTo>
                    <a:cubicBezTo>
                      <a:pt x="943" y="819"/>
                      <a:pt x="1034" y="819"/>
                      <a:pt x="1089" y="875"/>
                    </a:cubicBezTo>
                    <a:cubicBezTo>
                      <a:pt x="1139" y="925"/>
                      <a:pt x="1144" y="1004"/>
                      <a:pt x="1104" y="1060"/>
                    </a:cubicBezTo>
                    <a:cubicBezTo>
                      <a:pt x="1192" y="1148"/>
                      <a:pt x="1192" y="1148"/>
                      <a:pt x="1192" y="1148"/>
                    </a:cubicBezTo>
                    <a:cubicBezTo>
                      <a:pt x="1359" y="1139"/>
                      <a:pt x="1359" y="1139"/>
                      <a:pt x="1359" y="1139"/>
                    </a:cubicBezTo>
                    <a:cubicBezTo>
                      <a:pt x="1374" y="1082"/>
                      <a:pt x="1382" y="1023"/>
                      <a:pt x="1382" y="962"/>
                    </a:cubicBezTo>
                    <a:cubicBezTo>
                      <a:pt x="1382" y="937"/>
                      <a:pt x="1380" y="912"/>
                      <a:pt x="1378" y="887"/>
                    </a:cubicBezTo>
                    <a:cubicBezTo>
                      <a:pt x="1546" y="718"/>
                      <a:pt x="1546" y="718"/>
                      <a:pt x="1546" y="718"/>
                    </a:cubicBezTo>
                    <a:cubicBezTo>
                      <a:pt x="1611" y="783"/>
                      <a:pt x="1611" y="783"/>
                      <a:pt x="1611" y="783"/>
                    </a:cubicBezTo>
                    <a:cubicBezTo>
                      <a:pt x="1625" y="797"/>
                      <a:pt x="1648" y="787"/>
                      <a:pt x="1649" y="768"/>
                    </a:cubicBezTo>
                    <a:cubicBezTo>
                      <a:pt x="1651" y="23"/>
                      <a:pt x="1651" y="23"/>
                      <a:pt x="1651" y="23"/>
                    </a:cubicBezTo>
                    <a:cubicBezTo>
                      <a:pt x="1652" y="10"/>
                      <a:pt x="1642" y="0"/>
                      <a:pt x="162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2">
                <a:extLst>
                  <a:ext uri="{FF2B5EF4-FFF2-40B4-BE49-F238E27FC236}">
                    <a16:creationId xmlns:a16="http://schemas.microsoft.com/office/drawing/2014/main" id="{31A2DC10-BEF7-44EC-B0FC-1DB94D57B7E8}"/>
                  </a:ext>
                </a:extLst>
              </p:cNvPr>
              <p:cNvSpPr>
                <a:spLocks noEditPoints="1"/>
              </p:cNvSpPr>
              <p:nvPr/>
            </p:nvSpPr>
            <p:spPr bwMode="auto">
              <a:xfrm>
                <a:off x="2162" y="932"/>
                <a:ext cx="3072" cy="2919"/>
              </a:xfrm>
              <a:custGeom>
                <a:avLst/>
                <a:gdLst>
                  <a:gd name="T0" fmla="*/ 1553 w 1640"/>
                  <a:gd name="T1" fmla="*/ 688 h 1557"/>
                  <a:gd name="T2" fmla="*/ 1558 w 1640"/>
                  <a:gd name="T3" fmla="*/ 778 h 1557"/>
                  <a:gd name="T4" fmla="*/ 779 w 1640"/>
                  <a:gd name="T5" fmla="*/ 1557 h 1557"/>
                  <a:gd name="T6" fmla="*/ 0 w 1640"/>
                  <a:gd name="T7" fmla="*/ 778 h 1557"/>
                  <a:gd name="T8" fmla="*/ 779 w 1640"/>
                  <a:gd name="T9" fmla="*/ 0 h 1557"/>
                  <a:gd name="T10" fmla="*/ 867 w 1640"/>
                  <a:gd name="T11" fmla="*/ 5 h 1557"/>
                  <a:gd name="T12" fmla="*/ 826 w 1640"/>
                  <a:gd name="T13" fmla="*/ 45 h 1557"/>
                  <a:gd name="T14" fmla="*/ 779 w 1640"/>
                  <a:gd name="T15" fmla="*/ 44 h 1557"/>
                  <a:gd name="T16" fmla="*/ 44 w 1640"/>
                  <a:gd name="T17" fmla="*/ 778 h 1557"/>
                  <a:gd name="T18" fmla="*/ 779 w 1640"/>
                  <a:gd name="T19" fmla="*/ 1513 h 1557"/>
                  <a:gd name="T20" fmla="*/ 1514 w 1640"/>
                  <a:gd name="T21" fmla="*/ 778 h 1557"/>
                  <a:gd name="T22" fmla="*/ 1512 w 1640"/>
                  <a:gd name="T23" fmla="*/ 728 h 1557"/>
                  <a:gd name="T24" fmla="*/ 1553 w 1640"/>
                  <a:gd name="T25" fmla="*/ 688 h 1557"/>
                  <a:gd name="T26" fmla="*/ 517 w 1640"/>
                  <a:gd name="T27" fmla="*/ 784 h 1557"/>
                  <a:gd name="T28" fmla="*/ 447 w 1640"/>
                  <a:gd name="T29" fmla="*/ 813 h 1557"/>
                  <a:gd name="T30" fmla="*/ 447 w 1640"/>
                  <a:gd name="T31" fmla="*/ 813 h 1557"/>
                  <a:gd name="T32" fmla="*/ 418 w 1640"/>
                  <a:gd name="T33" fmla="*/ 883 h 1557"/>
                  <a:gd name="T34" fmla="*/ 447 w 1640"/>
                  <a:gd name="T35" fmla="*/ 953 h 1557"/>
                  <a:gd name="T36" fmla="*/ 517 w 1640"/>
                  <a:gd name="T37" fmla="*/ 982 h 1557"/>
                  <a:gd name="T38" fmla="*/ 586 w 1640"/>
                  <a:gd name="T39" fmla="*/ 953 h 1557"/>
                  <a:gd name="T40" fmla="*/ 586 w 1640"/>
                  <a:gd name="T41" fmla="*/ 813 h 1557"/>
                  <a:gd name="T42" fmla="*/ 517 w 1640"/>
                  <a:gd name="T43" fmla="*/ 784 h 1557"/>
                  <a:gd name="T44" fmla="*/ 699 w 1640"/>
                  <a:gd name="T45" fmla="*/ 213 h 1557"/>
                  <a:gd name="T46" fmla="*/ 629 w 1640"/>
                  <a:gd name="T47" fmla="*/ 241 h 1557"/>
                  <a:gd name="T48" fmla="*/ 600 w 1640"/>
                  <a:gd name="T49" fmla="*/ 311 h 1557"/>
                  <a:gd name="T50" fmla="*/ 629 w 1640"/>
                  <a:gd name="T51" fmla="*/ 381 h 1557"/>
                  <a:gd name="T52" fmla="*/ 768 w 1640"/>
                  <a:gd name="T53" fmla="*/ 381 h 1557"/>
                  <a:gd name="T54" fmla="*/ 768 w 1640"/>
                  <a:gd name="T55" fmla="*/ 241 h 1557"/>
                  <a:gd name="T56" fmla="*/ 699 w 1640"/>
                  <a:gd name="T57" fmla="*/ 213 h 1557"/>
                  <a:gd name="T58" fmla="*/ 857 w 1640"/>
                  <a:gd name="T59" fmla="*/ 912 h 1557"/>
                  <a:gd name="T60" fmla="*/ 787 w 1640"/>
                  <a:gd name="T61" fmla="*/ 941 h 1557"/>
                  <a:gd name="T62" fmla="*/ 759 w 1640"/>
                  <a:gd name="T63" fmla="*/ 1011 h 1557"/>
                  <a:gd name="T64" fmla="*/ 787 w 1640"/>
                  <a:gd name="T65" fmla="*/ 1081 h 1557"/>
                  <a:gd name="T66" fmla="*/ 927 w 1640"/>
                  <a:gd name="T67" fmla="*/ 1081 h 1557"/>
                  <a:gd name="T68" fmla="*/ 927 w 1640"/>
                  <a:gd name="T69" fmla="*/ 941 h 1557"/>
                  <a:gd name="T70" fmla="*/ 857 w 1640"/>
                  <a:gd name="T71" fmla="*/ 912 h 1557"/>
                  <a:gd name="T72" fmla="*/ 1076 w 1640"/>
                  <a:gd name="T73" fmla="*/ 693 h 1557"/>
                  <a:gd name="T74" fmla="*/ 1007 w 1640"/>
                  <a:gd name="T75" fmla="*/ 722 h 1557"/>
                  <a:gd name="T76" fmla="*/ 1007 w 1640"/>
                  <a:gd name="T77" fmla="*/ 862 h 1557"/>
                  <a:gd name="T78" fmla="*/ 1146 w 1640"/>
                  <a:gd name="T79" fmla="*/ 862 h 1557"/>
                  <a:gd name="T80" fmla="*/ 1146 w 1640"/>
                  <a:gd name="T81" fmla="*/ 722 h 1557"/>
                  <a:gd name="T82" fmla="*/ 1076 w 1640"/>
                  <a:gd name="T83" fmla="*/ 693 h 1557"/>
                  <a:gd name="T84" fmla="*/ 1462 w 1640"/>
                  <a:gd name="T85" fmla="*/ 155 h 1557"/>
                  <a:gd name="T86" fmla="*/ 1462 w 1640"/>
                  <a:gd name="T87" fmla="*/ 294 h 1557"/>
                  <a:gd name="T88" fmla="*/ 1602 w 1640"/>
                  <a:gd name="T89" fmla="*/ 294 h 1557"/>
                  <a:gd name="T90" fmla="*/ 1602 w 1640"/>
                  <a:gd name="T91" fmla="*/ 155 h 1557"/>
                  <a:gd name="T92" fmla="*/ 1462 w 1640"/>
                  <a:gd name="T93" fmla="*/ 15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0" h="1557">
                    <a:moveTo>
                      <a:pt x="1553" y="688"/>
                    </a:moveTo>
                    <a:cubicBezTo>
                      <a:pt x="1556" y="718"/>
                      <a:pt x="1558" y="748"/>
                      <a:pt x="1558" y="778"/>
                    </a:cubicBezTo>
                    <a:cubicBezTo>
                      <a:pt x="1558" y="1208"/>
                      <a:pt x="1208" y="1557"/>
                      <a:pt x="779" y="1557"/>
                    </a:cubicBezTo>
                    <a:cubicBezTo>
                      <a:pt x="350" y="1557"/>
                      <a:pt x="0" y="1208"/>
                      <a:pt x="0" y="778"/>
                    </a:cubicBezTo>
                    <a:cubicBezTo>
                      <a:pt x="0" y="349"/>
                      <a:pt x="350" y="0"/>
                      <a:pt x="779" y="0"/>
                    </a:cubicBezTo>
                    <a:cubicBezTo>
                      <a:pt x="809" y="0"/>
                      <a:pt x="838" y="1"/>
                      <a:pt x="867" y="5"/>
                    </a:cubicBezTo>
                    <a:cubicBezTo>
                      <a:pt x="826" y="45"/>
                      <a:pt x="826" y="45"/>
                      <a:pt x="826" y="45"/>
                    </a:cubicBezTo>
                    <a:cubicBezTo>
                      <a:pt x="811" y="44"/>
                      <a:pt x="795" y="44"/>
                      <a:pt x="779" y="44"/>
                    </a:cubicBezTo>
                    <a:cubicBezTo>
                      <a:pt x="374" y="44"/>
                      <a:pt x="44" y="373"/>
                      <a:pt x="44" y="778"/>
                    </a:cubicBezTo>
                    <a:cubicBezTo>
                      <a:pt x="44" y="1183"/>
                      <a:pt x="374" y="1513"/>
                      <a:pt x="779" y="1513"/>
                    </a:cubicBezTo>
                    <a:cubicBezTo>
                      <a:pt x="1184" y="1513"/>
                      <a:pt x="1514" y="1183"/>
                      <a:pt x="1514" y="778"/>
                    </a:cubicBezTo>
                    <a:cubicBezTo>
                      <a:pt x="1514" y="762"/>
                      <a:pt x="1513" y="745"/>
                      <a:pt x="1512" y="728"/>
                    </a:cubicBezTo>
                    <a:lnTo>
                      <a:pt x="1553" y="688"/>
                    </a:lnTo>
                    <a:close/>
                    <a:moveTo>
                      <a:pt x="517" y="784"/>
                    </a:moveTo>
                    <a:cubicBezTo>
                      <a:pt x="490" y="784"/>
                      <a:pt x="466" y="794"/>
                      <a:pt x="447" y="813"/>
                    </a:cubicBezTo>
                    <a:cubicBezTo>
                      <a:pt x="447" y="813"/>
                      <a:pt x="447" y="813"/>
                      <a:pt x="447" y="813"/>
                    </a:cubicBezTo>
                    <a:cubicBezTo>
                      <a:pt x="428" y="832"/>
                      <a:pt x="418" y="857"/>
                      <a:pt x="418" y="883"/>
                    </a:cubicBezTo>
                    <a:cubicBezTo>
                      <a:pt x="418" y="909"/>
                      <a:pt x="428" y="934"/>
                      <a:pt x="447" y="953"/>
                    </a:cubicBezTo>
                    <a:cubicBezTo>
                      <a:pt x="466" y="971"/>
                      <a:pt x="490" y="982"/>
                      <a:pt x="517" y="982"/>
                    </a:cubicBezTo>
                    <a:cubicBezTo>
                      <a:pt x="543" y="982"/>
                      <a:pt x="568" y="971"/>
                      <a:pt x="586" y="953"/>
                    </a:cubicBezTo>
                    <a:cubicBezTo>
                      <a:pt x="625" y="914"/>
                      <a:pt x="625" y="852"/>
                      <a:pt x="586" y="813"/>
                    </a:cubicBezTo>
                    <a:cubicBezTo>
                      <a:pt x="568" y="794"/>
                      <a:pt x="543" y="784"/>
                      <a:pt x="517" y="784"/>
                    </a:cubicBezTo>
                    <a:close/>
                    <a:moveTo>
                      <a:pt x="699" y="213"/>
                    </a:moveTo>
                    <a:cubicBezTo>
                      <a:pt x="673" y="213"/>
                      <a:pt x="648" y="222"/>
                      <a:pt x="629" y="241"/>
                    </a:cubicBezTo>
                    <a:cubicBezTo>
                      <a:pt x="610" y="260"/>
                      <a:pt x="600" y="285"/>
                      <a:pt x="600" y="311"/>
                    </a:cubicBezTo>
                    <a:cubicBezTo>
                      <a:pt x="600" y="338"/>
                      <a:pt x="610" y="362"/>
                      <a:pt x="629" y="381"/>
                    </a:cubicBezTo>
                    <a:cubicBezTo>
                      <a:pt x="667" y="419"/>
                      <a:pt x="730" y="419"/>
                      <a:pt x="768" y="381"/>
                    </a:cubicBezTo>
                    <a:cubicBezTo>
                      <a:pt x="807" y="342"/>
                      <a:pt x="807" y="280"/>
                      <a:pt x="768" y="241"/>
                    </a:cubicBezTo>
                    <a:cubicBezTo>
                      <a:pt x="749" y="222"/>
                      <a:pt x="724" y="213"/>
                      <a:pt x="699" y="213"/>
                    </a:cubicBezTo>
                    <a:close/>
                    <a:moveTo>
                      <a:pt x="857" y="912"/>
                    </a:moveTo>
                    <a:cubicBezTo>
                      <a:pt x="832" y="912"/>
                      <a:pt x="807" y="922"/>
                      <a:pt x="787" y="941"/>
                    </a:cubicBezTo>
                    <a:cubicBezTo>
                      <a:pt x="769" y="960"/>
                      <a:pt x="759" y="985"/>
                      <a:pt x="759" y="1011"/>
                    </a:cubicBezTo>
                    <a:cubicBezTo>
                      <a:pt x="759" y="1037"/>
                      <a:pt x="769" y="1062"/>
                      <a:pt x="787" y="1081"/>
                    </a:cubicBezTo>
                    <a:cubicBezTo>
                      <a:pt x="826" y="1119"/>
                      <a:pt x="889" y="1119"/>
                      <a:pt x="927" y="1081"/>
                    </a:cubicBezTo>
                    <a:cubicBezTo>
                      <a:pt x="965" y="1042"/>
                      <a:pt x="965" y="980"/>
                      <a:pt x="927" y="941"/>
                    </a:cubicBezTo>
                    <a:cubicBezTo>
                      <a:pt x="908" y="922"/>
                      <a:pt x="883" y="912"/>
                      <a:pt x="857" y="912"/>
                    </a:cubicBezTo>
                    <a:close/>
                    <a:moveTo>
                      <a:pt x="1076" y="693"/>
                    </a:moveTo>
                    <a:cubicBezTo>
                      <a:pt x="1051" y="693"/>
                      <a:pt x="1026" y="703"/>
                      <a:pt x="1007" y="722"/>
                    </a:cubicBezTo>
                    <a:cubicBezTo>
                      <a:pt x="968" y="761"/>
                      <a:pt x="968" y="823"/>
                      <a:pt x="1007" y="862"/>
                    </a:cubicBezTo>
                    <a:cubicBezTo>
                      <a:pt x="1045" y="900"/>
                      <a:pt x="1108" y="900"/>
                      <a:pt x="1146" y="862"/>
                    </a:cubicBezTo>
                    <a:cubicBezTo>
                      <a:pt x="1185" y="823"/>
                      <a:pt x="1185" y="761"/>
                      <a:pt x="1146" y="722"/>
                    </a:cubicBezTo>
                    <a:cubicBezTo>
                      <a:pt x="1127" y="703"/>
                      <a:pt x="1102" y="693"/>
                      <a:pt x="1076" y="693"/>
                    </a:cubicBezTo>
                    <a:close/>
                    <a:moveTo>
                      <a:pt x="1462" y="155"/>
                    </a:moveTo>
                    <a:cubicBezTo>
                      <a:pt x="1424" y="193"/>
                      <a:pt x="1424" y="256"/>
                      <a:pt x="1462" y="294"/>
                    </a:cubicBezTo>
                    <a:cubicBezTo>
                      <a:pt x="1500" y="333"/>
                      <a:pt x="1563" y="333"/>
                      <a:pt x="1602" y="294"/>
                    </a:cubicBezTo>
                    <a:cubicBezTo>
                      <a:pt x="1640" y="256"/>
                      <a:pt x="1640" y="193"/>
                      <a:pt x="1602" y="155"/>
                    </a:cubicBezTo>
                    <a:cubicBezTo>
                      <a:pt x="1563" y="116"/>
                      <a:pt x="1500" y="116"/>
                      <a:pt x="146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22" name="Group 21"/>
          <p:cNvGrpSpPr/>
          <p:nvPr/>
        </p:nvGrpSpPr>
        <p:grpSpPr>
          <a:xfrm>
            <a:off x="6858405" y="646751"/>
            <a:ext cx="1211500" cy="1211500"/>
            <a:chOff x="6870700" y="1561048"/>
            <a:chExt cx="1211500" cy="1211500"/>
          </a:xfrm>
        </p:grpSpPr>
        <p:sp>
          <p:nvSpPr>
            <p:cNvPr id="9" name="Oval 8"/>
            <p:cNvSpPr/>
            <p:nvPr/>
          </p:nvSpPr>
          <p:spPr>
            <a:xfrm>
              <a:off x="6870700" y="1561048"/>
              <a:ext cx="1211500" cy="1211500"/>
            </a:xfrm>
            <a:prstGeom prst="ellipse">
              <a:avLst/>
            </a:prstGeom>
            <a:solidFill>
              <a:srgbClr val="FFFFFF"/>
            </a:solidFill>
            <a:ln w="38100">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a:solidFill>
                  <a:schemeClr val="bg1">
                    <a:lumMod val="50000"/>
                  </a:schemeClr>
                </a:solidFill>
                <a:latin typeface="Arial" panose="020B0604020202020204" pitchFamily="34" charset="0"/>
                <a:cs typeface="Arial" panose="020B0604020202020204" pitchFamily="34" charset="0"/>
              </a:endParaRPr>
            </a:p>
          </p:txBody>
        </p:sp>
        <p:grpSp>
          <p:nvGrpSpPr>
            <p:cNvPr id="18" name="bcgIcons_DigitalImperative">
              <a:extLst>
                <a:ext uri="{FF2B5EF4-FFF2-40B4-BE49-F238E27FC236}">
                  <a16:creationId xmlns:a16="http://schemas.microsoft.com/office/drawing/2014/main" id="{38FCB088-1D96-4455-A463-B6D0CB5B7386}"/>
                </a:ext>
              </a:extLst>
            </p:cNvPr>
            <p:cNvGrpSpPr>
              <a:grpSpLocks noChangeAspect="1"/>
            </p:cNvGrpSpPr>
            <p:nvPr/>
          </p:nvGrpSpPr>
          <p:grpSpPr bwMode="auto">
            <a:xfrm>
              <a:off x="6987619" y="1677514"/>
              <a:ext cx="977662" cy="978568"/>
              <a:chOff x="1682" y="0"/>
              <a:chExt cx="4316" cy="4320"/>
            </a:xfrm>
          </p:grpSpPr>
          <p:sp>
            <p:nvSpPr>
              <p:cNvPr id="19" name="AutoShape 29">
                <a:extLst>
                  <a:ext uri="{FF2B5EF4-FFF2-40B4-BE49-F238E27FC236}">
                    <a16:creationId xmlns:a16="http://schemas.microsoft.com/office/drawing/2014/main" id="{0A20574C-861B-41A6-B088-1F60E1E0822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31">
                <a:extLst>
                  <a:ext uri="{FF2B5EF4-FFF2-40B4-BE49-F238E27FC236}">
                    <a16:creationId xmlns:a16="http://schemas.microsoft.com/office/drawing/2014/main" id="{B27ACF0B-87D8-43EB-9E05-3B16812D926B}"/>
                  </a:ext>
                </a:extLst>
              </p:cNvPr>
              <p:cNvSpPr>
                <a:spLocks noEditPoints="1"/>
              </p:cNvSpPr>
              <p:nvPr/>
            </p:nvSpPr>
            <p:spPr bwMode="auto">
              <a:xfrm>
                <a:off x="1903" y="881"/>
                <a:ext cx="3921" cy="3060"/>
              </a:xfrm>
              <a:custGeom>
                <a:avLst/>
                <a:gdLst>
                  <a:gd name="T0" fmla="*/ 244 w 2093"/>
                  <a:gd name="T1" fmla="*/ 1602 h 1632"/>
                  <a:gd name="T2" fmla="*/ 421 w 2093"/>
                  <a:gd name="T3" fmla="*/ 1276 h 1632"/>
                  <a:gd name="T4" fmla="*/ 649 w 2093"/>
                  <a:gd name="T5" fmla="*/ 706 h 1632"/>
                  <a:gd name="T6" fmla="*/ 880 w 2093"/>
                  <a:gd name="T7" fmla="*/ 450 h 1632"/>
                  <a:gd name="T8" fmla="*/ 1027 w 2093"/>
                  <a:gd name="T9" fmla="*/ 62 h 1632"/>
                  <a:gd name="T10" fmla="*/ 1379 w 2093"/>
                  <a:gd name="T11" fmla="*/ 761 h 1632"/>
                  <a:gd name="T12" fmla="*/ 1748 w 2093"/>
                  <a:gd name="T13" fmla="*/ 1212 h 1632"/>
                  <a:gd name="T14" fmla="*/ 1807 w 2093"/>
                  <a:gd name="T15" fmla="*/ 1630 h 1632"/>
                  <a:gd name="T16" fmla="*/ 1564 w 2093"/>
                  <a:gd name="T17" fmla="*/ 1165 h 1632"/>
                  <a:gd name="T18" fmla="*/ 1261 w 2093"/>
                  <a:gd name="T19" fmla="*/ 781 h 1632"/>
                  <a:gd name="T20" fmla="*/ 915 w 2093"/>
                  <a:gd name="T21" fmla="*/ 485 h 1632"/>
                  <a:gd name="T22" fmla="*/ 688 w 2093"/>
                  <a:gd name="T23" fmla="*/ 726 h 1632"/>
                  <a:gd name="T24" fmla="*/ 459 w 2093"/>
                  <a:gd name="T25" fmla="*/ 1303 h 1632"/>
                  <a:gd name="T26" fmla="*/ 286 w 2093"/>
                  <a:gd name="T27" fmla="*/ 1614 h 1632"/>
                  <a:gd name="T28" fmla="*/ 523 w 2093"/>
                  <a:gd name="T29" fmla="*/ 0 h 1632"/>
                  <a:gd name="T30" fmla="*/ 545 w 2093"/>
                  <a:gd name="T31" fmla="*/ 276 h 1632"/>
                  <a:gd name="T32" fmla="*/ 508 w 2093"/>
                  <a:gd name="T33" fmla="*/ 301 h 1632"/>
                  <a:gd name="T34" fmla="*/ 427 w 2093"/>
                  <a:gd name="T35" fmla="*/ 96 h 1632"/>
                  <a:gd name="T36" fmla="*/ 576 w 2093"/>
                  <a:gd name="T37" fmla="*/ 96 h 1632"/>
                  <a:gd name="T38" fmla="*/ 178 w 2093"/>
                  <a:gd name="T39" fmla="*/ 899 h 1632"/>
                  <a:gd name="T40" fmla="*/ 0 w 2093"/>
                  <a:gd name="T41" fmla="*/ 951 h 1632"/>
                  <a:gd name="T42" fmla="*/ 236 w 2093"/>
                  <a:gd name="T43" fmla="*/ 778 h 1632"/>
                  <a:gd name="T44" fmla="*/ 107 w 2093"/>
                  <a:gd name="T45" fmla="*/ 349 h 1632"/>
                  <a:gd name="T46" fmla="*/ 225 w 2093"/>
                  <a:gd name="T47" fmla="*/ 255 h 1632"/>
                  <a:gd name="T48" fmla="*/ 358 w 2093"/>
                  <a:gd name="T49" fmla="*/ 838 h 1632"/>
                  <a:gd name="T50" fmla="*/ 380 w 2093"/>
                  <a:gd name="T51" fmla="*/ 494 h 1632"/>
                  <a:gd name="T52" fmla="*/ 402 w 2093"/>
                  <a:gd name="T53" fmla="*/ 1022 h 1632"/>
                  <a:gd name="T54" fmla="*/ 365 w 2093"/>
                  <a:gd name="T55" fmla="*/ 1047 h 1632"/>
                  <a:gd name="T56" fmla="*/ 267 w 2093"/>
                  <a:gd name="T57" fmla="*/ 809 h 1632"/>
                  <a:gd name="T58" fmla="*/ 433 w 2093"/>
                  <a:gd name="T59" fmla="*/ 590 h 1632"/>
                  <a:gd name="T60" fmla="*/ 380 w 2093"/>
                  <a:gd name="T61" fmla="*/ 643 h 1632"/>
                  <a:gd name="T62" fmla="*/ 129 w 2093"/>
                  <a:gd name="T63" fmla="*/ 202 h 1632"/>
                  <a:gd name="T64" fmla="*/ 149 w 2093"/>
                  <a:gd name="T65" fmla="*/ 951 h 1632"/>
                  <a:gd name="T66" fmla="*/ 97 w 2093"/>
                  <a:gd name="T67" fmla="*/ 1004 h 1632"/>
                  <a:gd name="T68" fmla="*/ 1997 w 2093"/>
                  <a:gd name="T69" fmla="*/ 666 h 1632"/>
                  <a:gd name="T70" fmla="*/ 1700 w 2093"/>
                  <a:gd name="T71" fmla="*/ 701 h 1632"/>
                  <a:gd name="T72" fmla="*/ 1656 w 2093"/>
                  <a:gd name="T73" fmla="*/ 847 h 1632"/>
                  <a:gd name="T74" fmla="*/ 1500 w 2093"/>
                  <a:gd name="T75" fmla="*/ 462 h 1632"/>
                  <a:gd name="T76" fmla="*/ 1255 w 2093"/>
                  <a:gd name="T77" fmla="*/ 440 h 1632"/>
                  <a:gd name="T78" fmla="*/ 1500 w 2093"/>
                  <a:gd name="T79" fmla="*/ 418 h 1632"/>
                  <a:gd name="T80" fmla="*/ 1522 w 2093"/>
                  <a:gd name="T81" fmla="*/ 102 h 1632"/>
                  <a:gd name="T82" fmla="*/ 1544 w 2093"/>
                  <a:gd name="T83" fmla="*/ 673 h 1632"/>
                  <a:gd name="T84" fmla="*/ 1662 w 2093"/>
                  <a:gd name="T85" fmla="*/ 676 h 1632"/>
                  <a:gd name="T86" fmla="*/ 1903 w 2093"/>
                  <a:gd name="T87" fmla="*/ 548 h 1632"/>
                  <a:gd name="T88" fmla="*/ 1404 w 2093"/>
                  <a:gd name="T89" fmla="*/ 440 h 1632"/>
                  <a:gd name="T90" fmla="*/ 1352 w 2093"/>
                  <a:gd name="T91" fmla="*/ 492 h 1632"/>
                  <a:gd name="T92" fmla="*/ 1575 w 2093"/>
                  <a:gd name="T93" fmla="*/ 198 h 1632"/>
                  <a:gd name="T94" fmla="*/ 1522 w 2093"/>
                  <a:gd name="T95" fmla="*/ 251 h 1632"/>
                  <a:gd name="T96" fmla="*/ 1945 w 2093"/>
                  <a:gd name="T97" fmla="*/ 57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632">
                    <a:moveTo>
                      <a:pt x="265" y="1630"/>
                    </a:moveTo>
                    <a:cubicBezTo>
                      <a:pt x="263" y="1630"/>
                      <a:pt x="260" y="1630"/>
                      <a:pt x="258" y="1629"/>
                    </a:cubicBezTo>
                    <a:cubicBezTo>
                      <a:pt x="247" y="1626"/>
                      <a:pt x="240" y="1613"/>
                      <a:pt x="244" y="1602"/>
                    </a:cubicBezTo>
                    <a:cubicBezTo>
                      <a:pt x="337" y="1291"/>
                      <a:pt x="337" y="1291"/>
                      <a:pt x="337" y="1291"/>
                    </a:cubicBezTo>
                    <a:cubicBezTo>
                      <a:pt x="340" y="1282"/>
                      <a:pt x="348" y="1276"/>
                      <a:pt x="358" y="1276"/>
                    </a:cubicBezTo>
                    <a:cubicBezTo>
                      <a:pt x="421" y="1276"/>
                      <a:pt x="421" y="1276"/>
                      <a:pt x="421" y="1276"/>
                    </a:cubicBezTo>
                    <a:cubicBezTo>
                      <a:pt x="509" y="941"/>
                      <a:pt x="509" y="941"/>
                      <a:pt x="509" y="941"/>
                    </a:cubicBezTo>
                    <a:cubicBezTo>
                      <a:pt x="509" y="939"/>
                      <a:pt x="510" y="937"/>
                      <a:pt x="511" y="935"/>
                    </a:cubicBezTo>
                    <a:cubicBezTo>
                      <a:pt x="649" y="706"/>
                      <a:pt x="649" y="706"/>
                      <a:pt x="649" y="706"/>
                    </a:cubicBezTo>
                    <a:cubicBezTo>
                      <a:pt x="778" y="437"/>
                      <a:pt x="778" y="437"/>
                      <a:pt x="778" y="437"/>
                    </a:cubicBezTo>
                    <a:cubicBezTo>
                      <a:pt x="783" y="427"/>
                      <a:pt x="794" y="423"/>
                      <a:pt x="805" y="426"/>
                    </a:cubicBezTo>
                    <a:cubicBezTo>
                      <a:pt x="880" y="450"/>
                      <a:pt x="880" y="450"/>
                      <a:pt x="880" y="450"/>
                    </a:cubicBezTo>
                    <a:cubicBezTo>
                      <a:pt x="1006" y="77"/>
                      <a:pt x="1006" y="77"/>
                      <a:pt x="1006" y="77"/>
                    </a:cubicBezTo>
                    <a:cubicBezTo>
                      <a:pt x="1009" y="68"/>
                      <a:pt x="1017" y="62"/>
                      <a:pt x="1026" y="62"/>
                    </a:cubicBezTo>
                    <a:cubicBezTo>
                      <a:pt x="1027" y="62"/>
                      <a:pt x="1027" y="62"/>
                      <a:pt x="1027" y="62"/>
                    </a:cubicBezTo>
                    <a:cubicBezTo>
                      <a:pt x="1036" y="62"/>
                      <a:pt x="1044" y="68"/>
                      <a:pt x="1047" y="76"/>
                    </a:cubicBezTo>
                    <a:cubicBezTo>
                      <a:pt x="1283" y="740"/>
                      <a:pt x="1283" y="740"/>
                      <a:pt x="1283" y="740"/>
                    </a:cubicBezTo>
                    <a:cubicBezTo>
                      <a:pt x="1379" y="761"/>
                      <a:pt x="1379" y="761"/>
                      <a:pt x="1379" y="761"/>
                    </a:cubicBezTo>
                    <a:cubicBezTo>
                      <a:pt x="1385" y="762"/>
                      <a:pt x="1391" y="766"/>
                      <a:pt x="1394" y="772"/>
                    </a:cubicBezTo>
                    <a:cubicBezTo>
                      <a:pt x="1590" y="1129"/>
                      <a:pt x="1590" y="1129"/>
                      <a:pt x="1590" y="1129"/>
                    </a:cubicBezTo>
                    <a:cubicBezTo>
                      <a:pt x="1748" y="1212"/>
                      <a:pt x="1748" y="1212"/>
                      <a:pt x="1748" y="1212"/>
                    </a:cubicBezTo>
                    <a:cubicBezTo>
                      <a:pt x="1754" y="1215"/>
                      <a:pt x="1759" y="1221"/>
                      <a:pt x="1760" y="1228"/>
                    </a:cubicBezTo>
                    <a:cubicBezTo>
                      <a:pt x="1825" y="1604"/>
                      <a:pt x="1825" y="1604"/>
                      <a:pt x="1825" y="1604"/>
                    </a:cubicBezTo>
                    <a:cubicBezTo>
                      <a:pt x="1827" y="1616"/>
                      <a:pt x="1819" y="1628"/>
                      <a:pt x="1807" y="1630"/>
                    </a:cubicBezTo>
                    <a:cubicBezTo>
                      <a:pt x="1795" y="1632"/>
                      <a:pt x="1784" y="1624"/>
                      <a:pt x="1782" y="1612"/>
                    </a:cubicBezTo>
                    <a:cubicBezTo>
                      <a:pt x="1718" y="1246"/>
                      <a:pt x="1718" y="1246"/>
                      <a:pt x="1718" y="1246"/>
                    </a:cubicBezTo>
                    <a:cubicBezTo>
                      <a:pt x="1564" y="1165"/>
                      <a:pt x="1564" y="1165"/>
                      <a:pt x="1564" y="1165"/>
                    </a:cubicBezTo>
                    <a:cubicBezTo>
                      <a:pt x="1560" y="1163"/>
                      <a:pt x="1557" y="1160"/>
                      <a:pt x="1555" y="1156"/>
                    </a:cubicBezTo>
                    <a:cubicBezTo>
                      <a:pt x="1360" y="802"/>
                      <a:pt x="1360" y="802"/>
                      <a:pt x="1360" y="802"/>
                    </a:cubicBezTo>
                    <a:cubicBezTo>
                      <a:pt x="1261" y="781"/>
                      <a:pt x="1261" y="781"/>
                      <a:pt x="1261" y="781"/>
                    </a:cubicBezTo>
                    <a:cubicBezTo>
                      <a:pt x="1254" y="779"/>
                      <a:pt x="1248" y="774"/>
                      <a:pt x="1245" y="766"/>
                    </a:cubicBezTo>
                    <a:cubicBezTo>
                      <a:pt x="1027" y="151"/>
                      <a:pt x="1027" y="151"/>
                      <a:pt x="1027" y="151"/>
                    </a:cubicBezTo>
                    <a:cubicBezTo>
                      <a:pt x="915" y="485"/>
                      <a:pt x="915" y="485"/>
                      <a:pt x="915" y="485"/>
                    </a:cubicBezTo>
                    <a:cubicBezTo>
                      <a:pt x="911" y="496"/>
                      <a:pt x="899" y="502"/>
                      <a:pt x="887" y="498"/>
                    </a:cubicBezTo>
                    <a:cubicBezTo>
                      <a:pt x="810" y="474"/>
                      <a:pt x="810" y="474"/>
                      <a:pt x="810" y="474"/>
                    </a:cubicBezTo>
                    <a:cubicBezTo>
                      <a:pt x="688" y="726"/>
                      <a:pt x="688" y="726"/>
                      <a:pt x="688" y="726"/>
                    </a:cubicBezTo>
                    <a:cubicBezTo>
                      <a:pt x="688" y="726"/>
                      <a:pt x="687" y="727"/>
                      <a:pt x="687" y="727"/>
                    </a:cubicBezTo>
                    <a:cubicBezTo>
                      <a:pt x="550" y="955"/>
                      <a:pt x="550" y="955"/>
                      <a:pt x="550" y="955"/>
                    </a:cubicBezTo>
                    <a:cubicBezTo>
                      <a:pt x="459" y="1303"/>
                      <a:pt x="459" y="1303"/>
                      <a:pt x="459" y="1303"/>
                    </a:cubicBezTo>
                    <a:cubicBezTo>
                      <a:pt x="457" y="1313"/>
                      <a:pt x="448" y="1320"/>
                      <a:pt x="438" y="1320"/>
                    </a:cubicBezTo>
                    <a:cubicBezTo>
                      <a:pt x="374" y="1320"/>
                      <a:pt x="374" y="1320"/>
                      <a:pt x="374" y="1320"/>
                    </a:cubicBezTo>
                    <a:cubicBezTo>
                      <a:pt x="286" y="1614"/>
                      <a:pt x="286" y="1614"/>
                      <a:pt x="286" y="1614"/>
                    </a:cubicBezTo>
                    <a:cubicBezTo>
                      <a:pt x="283" y="1624"/>
                      <a:pt x="274" y="1630"/>
                      <a:pt x="265" y="1630"/>
                    </a:cubicBezTo>
                    <a:close/>
                    <a:moveTo>
                      <a:pt x="427" y="96"/>
                    </a:moveTo>
                    <a:cubicBezTo>
                      <a:pt x="427" y="43"/>
                      <a:pt x="470" y="0"/>
                      <a:pt x="523" y="0"/>
                    </a:cubicBezTo>
                    <a:cubicBezTo>
                      <a:pt x="577" y="0"/>
                      <a:pt x="620" y="43"/>
                      <a:pt x="620" y="96"/>
                    </a:cubicBezTo>
                    <a:cubicBezTo>
                      <a:pt x="620" y="142"/>
                      <a:pt x="588" y="180"/>
                      <a:pt x="545" y="190"/>
                    </a:cubicBezTo>
                    <a:cubicBezTo>
                      <a:pt x="545" y="276"/>
                      <a:pt x="545" y="276"/>
                      <a:pt x="545" y="276"/>
                    </a:cubicBezTo>
                    <a:cubicBezTo>
                      <a:pt x="722" y="452"/>
                      <a:pt x="722" y="452"/>
                      <a:pt x="722" y="452"/>
                    </a:cubicBezTo>
                    <a:cubicBezTo>
                      <a:pt x="702" y="494"/>
                      <a:pt x="702" y="494"/>
                      <a:pt x="702" y="494"/>
                    </a:cubicBezTo>
                    <a:cubicBezTo>
                      <a:pt x="508" y="301"/>
                      <a:pt x="508" y="301"/>
                      <a:pt x="508" y="301"/>
                    </a:cubicBezTo>
                    <a:cubicBezTo>
                      <a:pt x="504" y="296"/>
                      <a:pt x="501" y="291"/>
                      <a:pt x="501" y="285"/>
                    </a:cubicBezTo>
                    <a:cubicBezTo>
                      <a:pt x="501" y="190"/>
                      <a:pt x="501" y="190"/>
                      <a:pt x="501" y="190"/>
                    </a:cubicBezTo>
                    <a:cubicBezTo>
                      <a:pt x="459" y="180"/>
                      <a:pt x="427" y="142"/>
                      <a:pt x="427" y="96"/>
                    </a:cubicBezTo>
                    <a:close/>
                    <a:moveTo>
                      <a:pt x="471" y="96"/>
                    </a:moveTo>
                    <a:cubicBezTo>
                      <a:pt x="471" y="125"/>
                      <a:pt x="495" y="149"/>
                      <a:pt x="523" y="149"/>
                    </a:cubicBezTo>
                    <a:cubicBezTo>
                      <a:pt x="552" y="149"/>
                      <a:pt x="576" y="125"/>
                      <a:pt x="576" y="96"/>
                    </a:cubicBezTo>
                    <a:cubicBezTo>
                      <a:pt x="576" y="67"/>
                      <a:pt x="552" y="44"/>
                      <a:pt x="523" y="44"/>
                    </a:cubicBezTo>
                    <a:cubicBezTo>
                      <a:pt x="495" y="44"/>
                      <a:pt x="471" y="67"/>
                      <a:pt x="471" y="96"/>
                    </a:cubicBezTo>
                    <a:close/>
                    <a:moveTo>
                      <a:pt x="178" y="899"/>
                    </a:moveTo>
                    <a:cubicBezTo>
                      <a:pt x="188" y="914"/>
                      <a:pt x="193" y="932"/>
                      <a:pt x="193" y="951"/>
                    </a:cubicBezTo>
                    <a:cubicBezTo>
                      <a:pt x="193" y="1004"/>
                      <a:pt x="150" y="1048"/>
                      <a:pt x="97" y="1048"/>
                    </a:cubicBezTo>
                    <a:cubicBezTo>
                      <a:pt x="44" y="1048"/>
                      <a:pt x="0" y="1004"/>
                      <a:pt x="0" y="951"/>
                    </a:cubicBezTo>
                    <a:cubicBezTo>
                      <a:pt x="0" y="898"/>
                      <a:pt x="44" y="855"/>
                      <a:pt x="97" y="855"/>
                    </a:cubicBezTo>
                    <a:cubicBezTo>
                      <a:pt x="115" y="855"/>
                      <a:pt x="132" y="860"/>
                      <a:pt x="146" y="868"/>
                    </a:cubicBezTo>
                    <a:cubicBezTo>
                      <a:pt x="236" y="778"/>
                      <a:pt x="236" y="778"/>
                      <a:pt x="236" y="778"/>
                    </a:cubicBezTo>
                    <a:cubicBezTo>
                      <a:pt x="113" y="655"/>
                      <a:pt x="113" y="655"/>
                      <a:pt x="113" y="655"/>
                    </a:cubicBezTo>
                    <a:cubicBezTo>
                      <a:pt x="109" y="651"/>
                      <a:pt x="107" y="645"/>
                      <a:pt x="107" y="640"/>
                    </a:cubicBezTo>
                    <a:cubicBezTo>
                      <a:pt x="107" y="349"/>
                      <a:pt x="107" y="349"/>
                      <a:pt x="107" y="349"/>
                    </a:cubicBezTo>
                    <a:cubicBezTo>
                      <a:pt x="64" y="339"/>
                      <a:pt x="32" y="301"/>
                      <a:pt x="32" y="255"/>
                    </a:cubicBezTo>
                    <a:cubicBezTo>
                      <a:pt x="32" y="202"/>
                      <a:pt x="76" y="158"/>
                      <a:pt x="129" y="158"/>
                    </a:cubicBezTo>
                    <a:cubicBezTo>
                      <a:pt x="182" y="158"/>
                      <a:pt x="225" y="202"/>
                      <a:pt x="225" y="255"/>
                    </a:cubicBezTo>
                    <a:cubicBezTo>
                      <a:pt x="225" y="301"/>
                      <a:pt x="194" y="339"/>
                      <a:pt x="151" y="349"/>
                    </a:cubicBezTo>
                    <a:cubicBezTo>
                      <a:pt x="151" y="630"/>
                      <a:pt x="151" y="630"/>
                      <a:pt x="151" y="630"/>
                    </a:cubicBezTo>
                    <a:cubicBezTo>
                      <a:pt x="358" y="838"/>
                      <a:pt x="358" y="838"/>
                      <a:pt x="358" y="838"/>
                    </a:cubicBezTo>
                    <a:cubicBezTo>
                      <a:pt x="358" y="684"/>
                      <a:pt x="358" y="684"/>
                      <a:pt x="358" y="684"/>
                    </a:cubicBezTo>
                    <a:cubicBezTo>
                      <a:pt x="315" y="674"/>
                      <a:pt x="284" y="636"/>
                      <a:pt x="284" y="590"/>
                    </a:cubicBezTo>
                    <a:cubicBezTo>
                      <a:pt x="284" y="537"/>
                      <a:pt x="327" y="494"/>
                      <a:pt x="380" y="494"/>
                    </a:cubicBezTo>
                    <a:cubicBezTo>
                      <a:pt x="433" y="494"/>
                      <a:pt x="477" y="537"/>
                      <a:pt x="477" y="590"/>
                    </a:cubicBezTo>
                    <a:cubicBezTo>
                      <a:pt x="477" y="636"/>
                      <a:pt x="445" y="674"/>
                      <a:pt x="402" y="684"/>
                    </a:cubicBezTo>
                    <a:cubicBezTo>
                      <a:pt x="402" y="1022"/>
                      <a:pt x="402" y="1022"/>
                      <a:pt x="402" y="1022"/>
                    </a:cubicBezTo>
                    <a:cubicBezTo>
                      <a:pt x="434" y="1054"/>
                      <a:pt x="434" y="1054"/>
                      <a:pt x="434" y="1054"/>
                    </a:cubicBezTo>
                    <a:cubicBezTo>
                      <a:pt x="421" y="1103"/>
                      <a:pt x="421" y="1103"/>
                      <a:pt x="421" y="1103"/>
                    </a:cubicBezTo>
                    <a:cubicBezTo>
                      <a:pt x="365" y="1047"/>
                      <a:pt x="365" y="1047"/>
                      <a:pt x="365" y="1047"/>
                    </a:cubicBezTo>
                    <a:cubicBezTo>
                      <a:pt x="360" y="1043"/>
                      <a:pt x="358" y="1037"/>
                      <a:pt x="358" y="1031"/>
                    </a:cubicBezTo>
                    <a:cubicBezTo>
                      <a:pt x="358" y="900"/>
                      <a:pt x="358" y="900"/>
                      <a:pt x="358" y="900"/>
                    </a:cubicBezTo>
                    <a:cubicBezTo>
                      <a:pt x="267" y="809"/>
                      <a:pt x="267" y="809"/>
                      <a:pt x="267" y="809"/>
                    </a:cubicBezTo>
                    <a:lnTo>
                      <a:pt x="178" y="899"/>
                    </a:lnTo>
                    <a:close/>
                    <a:moveTo>
                      <a:pt x="380" y="643"/>
                    </a:moveTo>
                    <a:cubicBezTo>
                      <a:pt x="409" y="643"/>
                      <a:pt x="433" y="619"/>
                      <a:pt x="433" y="590"/>
                    </a:cubicBezTo>
                    <a:cubicBezTo>
                      <a:pt x="433" y="561"/>
                      <a:pt x="409" y="538"/>
                      <a:pt x="380" y="538"/>
                    </a:cubicBezTo>
                    <a:cubicBezTo>
                      <a:pt x="351" y="538"/>
                      <a:pt x="328" y="561"/>
                      <a:pt x="328" y="590"/>
                    </a:cubicBezTo>
                    <a:cubicBezTo>
                      <a:pt x="328" y="619"/>
                      <a:pt x="351" y="643"/>
                      <a:pt x="380" y="643"/>
                    </a:cubicBezTo>
                    <a:close/>
                    <a:moveTo>
                      <a:pt x="129" y="307"/>
                    </a:moveTo>
                    <a:cubicBezTo>
                      <a:pt x="158" y="307"/>
                      <a:pt x="181" y="284"/>
                      <a:pt x="181" y="255"/>
                    </a:cubicBezTo>
                    <a:cubicBezTo>
                      <a:pt x="181" y="226"/>
                      <a:pt x="158" y="202"/>
                      <a:pt x="129" y="202"/>
                    </a:cubicBezTo>
                    <a:cubicBezTo>
                      <a:pt x="100" y="202"/>
                      <a:pt x="76" y="226"/>
                      <a:pt x="76" y="255"/>
                    </a:cubicBezTo>
                    <a:cubicBezTo>
                      <a:pt x="76" y="284"/>
                      <a:pt x="100" y="307"/>
                      <a:pt x="129" y="307"/>
                    </a:cubicBezTo>
                    <a:close/>
                    <a:moveTo>
                      <a:pt x="149" y="951"/>
                    </a:moveTo>
                    <a:cubicBezTo>
                      <a:pt x="149" y="922"/>
                      <a:pt x="126" y="899"/>
                      <a:pt x="97" y="899"/>
                    </a:cubicBezTo>
                    <a:cubicBezTo>
                      <a:pt x="68" y="899"/>
                      <a:pt x="44" y="922"/>
                      <a:pt x="44" y="951"/>
                    </a:cubicBezTo>
                    <a:cubicBezTo>
                      <a:pt x="44" y="980"/>
                      <a:pt x="68" y="1004"/>
                      <a:pt x="97" y="1004"/>
                    </a:cubicBezTo>
                    <a:cubicBezTo>
                      <a:pt x="126" y="1004"/>
                      <a:pt x="149" y="980"/>
                      <a:pt x="149" y="951"/>
                    </a:cubicBezTo>
                    <a:close/>
                    <a:moveTo>
                      <a:pt x="2093" y="570"/>
                    </a:moveTo>
                    <a:cubicBezTo>
                      <a:pt x="2093" y="623"/>
                      <a:pt x="2050" y="666"/>
                      <a:pt x="1997" y="666"/>
                    </a:cubicBezTo>
                    <a:cubicBezTo>
                      <a:pt x="1951" y="666"/>
                      <a:pt x="1913" y="635"/>
                      <a:pt x="1903" y="592"/>
                    </a:cubicBezTo>
                    <a:cubicBezTo>
                      <a:pt x="1809" y="592"/>
                      <a:pt x="1809" y="592"/>
                      <a:pt x="1809" y="592"/>
                    </a:cubicBezTo>
                    <a:cubicBezTo>
                      <a:pt x="1700" y="701"/>
                      <a:pt x="1700" y="701"/>
                      <a:pt x="1700" y="701"/>
                    </a:cubicBezTo>
                    <a:cubicBezTo>
                      <a:pt x="1700" y="1137"/>
                      <a:pt x="1700" y="1137"/>
                      <a:pt x="1700" y="1137"/>
                    </a:cubicBezTo>
                    <a:cubicBezTo>
                      <a:pt x="1656" y="1114"/>
                      <a:pt x="1656" y="1114"/>
                      <a:pt x="1656" y="1114"/>
                    </a:cubicBezTo>
                    <a:cubicBezTo>
                      <a:pt x="1656" y="847"/>
                      <a:pt x="1656" y="847"/>
                      <a:pt x="1656" y="847"/>
                    </a:cubicBezTo>
                    <a:cubicBezTo>
                      <a:pt x="1507" y="698"/>
                      <a:pt x="1507" y="698"/>
                      <a:pt x="1507" y="698"/>
                    </a:cubicBezTo>
                    <a:cubicBezTo>
                      <a:pt x="1502" y="693"/>
                      <a:pt x="1500" y="688"/>
                      <a:pt x="1500" y="682"/>
                    </a:cubicBezTo>
                    <a:cubicBezTo>
                      <a:pt x="1500" y="462"/>
                      <a:pt x="1500" y="462"/>
                      <a:pt x="1500" y="462"/>
                    </a:cubicBezTo>
                    <a:cubicBezTo>
                      <a:pt x="1445" y="462"/>
                      <a:pt x="1445" y="462"/>
                      <a:pt x="1445" y="462"/>
                    </a:cubicBezTo>
                    <a:cubicBezTo>
                      <a:pt x="1435" y="505"/>
                      <a:pt x="1397" y="536"/>
                      <a:pt x="1352" y="536"/>
                    </a:cubicBezTo>
                    <a:cubicBezTo>
                      <a:pt x="1298" y="536"/>
                      <a:pt x="1255" y="493"/>
                      <a:pt x="1255" y="440"/>
                    </a:cubicBezTo>
                    <a:cubicBezTo>
                      <a:pt x="1255" y="387"/>
                      <a:pt x="1298" y="344"/>
                      <a:pt x="1352" y="344"/>
                    </a:cubicBezTo>
                    <a:cubicBezTo>
                      <a:pt x="1397" y="344"/>
                      <a:pt x="1435" y="375"/>
                      <a:pt x="1445" y="418"/>
                    </a:cubicBezTo>
                    <a:cubicBezTo>
                      <a:pt x="1500" y="418"/>
                      <a:pt x="1500" y="418"/>
                      <a:pt x="1500" y="418"/>
                    </a:cubicBezTo>
                    <a:cubicBezTo>
                      <a:pt x="1500" y="292"/>
                      <a:pt x="1500" y="292"/>
                      <a:pt x="1500" y="292"/>
                    </a:cubicBezTo>
                    <a:cubicBezTo>
                      <a:pt x="1457" y="282"/>
                      <a:pt x="1426" y="244"/>
                      <a:pt x="1426" y="198"/>
                    </a:cubicBezTo>
                    <a:cubicBezTo>
                      <a:pt x="1426" y="145"/>
                      <a:pt x="1469" y="102"/>
                      <a:pt x="1522" y="102"/>
                    </a:cubicBezTo>
                    <a:cubicBezTo>
                      <a:pt x="1575" y="102"/>
                      <a:pt x="1619" y="145"/>
                      <a:pt x="1619" y="198"/>
                    </a:cubicBezTo>
                    <a:cubicBezTo>
                      <a:pt x="1619" y="244"/>
                      <a:pt x="1587" y="282"/>
                      <a:pt x="1544" y="292"/>
                    </a:cubicBezTo>
                    <a:cubicBezTo>
                      <a:pt x="1544" y="673"/>
                      <a:pt x="1544" y="673"/>
                      <a:pt x="1544" y="673"/>
                    </a:cubicBezTo>
                    <a:cubicBezTo>
                      <a:pt x="1656" y="785"/>
                      <a:pt x="1656" y="785"/>
                      <a:pt x="1656" y="785"/>
                    </a:cubicBezTo>
                    <a:cubicBezTo>
                      <a:pt x="1656" y="692"/>
                      <a:pt x="1656" y="692"/>
                      <a:pt x="1656" y="692"/>
                    </a:cubicBezTo>
                    <a:cubicBezTo>
                      <a:pt x="1656" y="686"/>
                      <a:pt x="1658" y="680"/>
                      <a:pt x="1662" y="676"/>
                    </a:cubicBezTo>
                    <a:cubicBezTo>
                      <a:pt x="1784" y="554"/>
                      <a:pt x="1784" y="554"/>
                      <a:pt x="1784" y="554"/>
                    </a:cubicBezTo>
                    <a:cubicBezTo>
                      <a:pt x="1788" y="550"/>
                      <a:pt x="1794" y="548"/>
                      <a:pt x="1800" y="548"/>
                    </a:cubicBezTo>
                    <a:cubicBezTo>
                      <a:pt x="1903" y="548"/>
                      <a:pt x="1903" y="548"/>
                      <a:pt x="1903" y="548"/>
                    </a:cubicBezTo>
                    <a:cubicBezTo>
                      <a:pt x="1913" y="505"/>
                      <a:pt x="1951" y="474"/>
                      <a:pt x="1997" y="474"/>
                    </a:cubicBezTo>
                    <a:cubicBezTo>
                      <a:pt x="2050" y="474"/>
                      <a:pt x="2093" y="517"/>
                      <a:pt x="2093" y="570"/>
                    </a:cubicBezTo>
                    <a:close/>
                    <a:moveTo>
                      <a:pt x="1404" y="440"/>
                    </a:moveTo>
                    <a:cubicBezTo>
                      <a:pt x="1404" y="411"/>
                      <a:pt x="1380" y="388"/>
                      <a:pt x="1352" y="388"/>
                    </a:cubicBezTo>
                    <a:cubicBezTo>
                      <a:pt x="1323" y="388"/>
                      <a:pt x="1299" y="411"/>
                      <a:pt x="1299" y="440"/>
                    </a:cubicBezTo>
                    <a:cubicBezTo>
                      <a:pt x="1299" y="469"/>
                      <a:pt x="1323" y="492"/>
                      <a:pt x="1352" y="492"/>
                    </a:cubicBezTo>
                    <a:cubicBezTo>
                      <a:pt x="1380" y="492"/>
                      <a:pt x="1404" y="469"/>
                      <a:pt x="1404" y="440"/>
                    </a:cubicBezTo>
                    <a:close/>
                    <a:moveTo>
                      <a:pt x="1522" y="251"/>
                    </a:moveTo>
                    <a:cubicBezTo>
                      <a:pt x="1551" y="251"/>
                      <a:pt x="1575" y="227"/>
                      <a:pt x="1575" y="198"/>
                    </a:cubicBezTo>
                    <a:cubicBezTo>
                      <a:pt x="1575" y="169"/>
                      <a:pt x="1551" y="146"/>
                      <a:pt x="1522" y="146"/>
                    </a:cubicBezTo>
                    <a:cubicBezTo>
                      <a:pt x="1493" y="146"/>
                      <a:pt x="1470" y="169"/>
                      <a:pt x="1470" y="198"/>
                    </a:cubicBezTo>
                    <a:cubicBezTo>
                      <a:pt x="1470" y="227"/>
                      <a:pt x="1493" y="251"/>
                      <a:pt x="1522" y="251"/>
                    </a:cubicBezTo>
                    <a:close/>
                    <a:moveTo>
                      <a:pt x="2049" y="570"/>
                    </a:moveTo>
                    <a:cubicBezTo>
                      <a:pt x="2049" y="541"/>
                      <a:pt x="2026" y="518"/>
                      <a:pt x="1997" y="518"/>
                    </a:cubicBezTo>
                    <a:cubicBezTo>
                      <a:pt x="1968" y="518"/>
                      <a:pt x="1945" y="541"/>
                      <a:pt x="1945" y="570"/>
                    </a:cubicBezTo>
                    <a:cubicBezTo>
                      <a:pt x="1945" y="599"/>
                      <a:pt x="1968" y="622"/>
                      <a:pt x="1997" y="622"/>
                    </a:cubicBezTo>
                    <a:cubicBezTo>
                      <a:pt x="2026" y="622"/>
                      <a:pt x="2049" y="599"/>
                      <a:pt x="2049" y="5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32">
                <a:extLst>
                  <a:ext uri="{FF2B5EF4-FFF2-40B4-BE49-F238E27FC236}">
                    <a16:creationId xmlns:a16="http://schemas.microsoft.com/office/drawing/2014/main" id="{E28F1E45-EC36-4841-AE6B-A842DE4BEBD3}"/>
                  </a:ext>
                </a:extLst>
              </p:cNvPr>
              <p:cNvSpPr>
                <a:spLocks noEditPoints="1"/>
              </p:cNvSpPr>
              <p:nvPr/>
            </p:nvSpPr>
            <p:spPr bwMode="auto">
              <a:xfrm>
                <a:off x="2574" y="300"/>
                <a:ext cx="2120" cy="3609"/>
              </a:xfrm>
              <a:custGeom>
                <a:avLst/>
                <a:gdLst>
                  <a:gd name="T0" fmla="*/ 204 w 1132"/>
                  <a:gd name="T1" fmla="*/ 1471 h 1925"/>
                  <a:gd name="T2" fmla="*/ 252 w 1132"/>
                  <a:gd name="T3" fmla="*/ 1283 h 1925"/>
                  <a:gd name="T4" fmla="*/ 412 w 1132"/>
                  <a:gd name="T5" fmla="*/ 1048 h 1925"/>
                  <a:gd name="T6" fmla="*/ 476 w 1132"/>
                  <a:gd name="T7" fmla="*/ 879 h 1925"/>
                  <a:gd name="T8" fmla="*/ 476 w 1132"/>
                  <a:gd name="T9" fmla="*/ 1129 h 1925"/>
                  <a:gd name="T10" fmla="*/ 310 w 1132"/>
                  <a:gd name="T11" fmla="*/ 1304 h 1925"/>
                  <a:gd name="T12" fmla="*/ 204 w 1132"/>
                  <a:gd name="T13" fmla="*/ 1471 h 1925"/>
                  <a:gd name="T14" fmla="*/ 670 w 1132"/>
                  <a:gd name="T15" fmla="*/ 596 h 1925"/>
                  <a:gd name="T16" fmla="*/ 573 w 1132"/>
                  <a:gd name="T17" fmla="*/ 964 h 1925"/>
                  <a:gd name="T18" fmla="*/ 622 w 1132"/>
                  <a:gd name="T19" fmla="*/ 1100 h 1925"/>
                  <a:gd name="T20" fmla="*/ 411 w 1132"/>
                  <a:gd name="T21" fmla="*/ 1620 h 1925"/>
                  <a:gd name="T22" fmla="*/ 707 w 1132"/>
                  <a:gd name="T23" fmla="*/ 1175 h 1925"/>
                  <a:gd name="T24" fmla="*/ 677 w 1132"/>
                  <a:gd name="T25" fmla="*/ 961 h 1925"/>
                  <a:gd name="T26" fmla="*/ 649 w 1132"/>
                  <a:gd name="T27" fmla="*/ 847 h 1925"/>
                  <a:gd name="T28" fmla="*/ 691 w 1132"/>
                  <a:gd name="T29" fmla="*/ 756 h 1925"/>
                  <a:gd name="T30" fmla="*/ 670 w 1132"/>
                  <a:gd name="T31" fmla="*/ 596 h 1925"/>
                  <a:gd name="T32" fmla="*/ 787 w 1132"/>
                  <a:gd name="T33" fmla="*/ 924 h 1925"/>
                  <a:gd name="T34" fmla="*/ 833 w 1132"/>
                  <a:gd name="T35" fmla="*/ 1220 h 1925"/>
                  <a:gd name="T36" fmla="*/ 924 w 1132"/>
                  <a:gd name="T37" fmla="*/ 1271 h 1925"/>
                  <a:gd name="T38" fmla="*/ 1132 w 1132"/>
                  <a:gd name="T39" fmla="*/ 1496 h 1925"/>
                  <a:gd name="T40" fmla="*/ 960 w 1132"/>
                  <a:gd name="T41" fmla="*/ 1175 h 1925"/>
                  <a:gd name="T42" fmla="*/ 876 w 1132"/>
                  <a:gd name="T43" fmla="*/ 1156 h 1925"/>
                  <a:gd name="T44" fmla="*/ 787 w 1132"/>
                  <a:gd name="T45" fmla="*/ 924 h 1925"/>
                  <a:gd name="T46" fmla="*/ 190 w 1132"/>
                  <a:gd name="T47" fmla="*/ 1778 h 1925"/>
                  <a:gd name="T48" fmla="*/ 214 w 1132"/>
                  <a:gd name="T49" fmla="*/ 1613 h 1925"/>
                  <a:gd name="T50" fmla="*/ 292 w 1132"/>
                  <a:gd name="T51" fmla="*/ 1471 h 1925"/>
                  <a:gd name="T52" fmla="*/ 178 w 1132"/>
                  <a:gd name="T53" fmla="*/ 1571 h 1925"/>
                  <a:gd name="T54" fmla="*/ 132 w 1132"/>
                  <a:gd name="T55" fmla="*/ 1705 h 1925"/>
                  <a:gd name="T56" fmla="*/ 60 w 1132"/>
                  <a:gd name="T57" fmla="*/ 1705 h 1925"/>
                  <a:gd name="T58" fmla="*/ 0 w 1132"/>
                  <a:gd name="T59" fmla="*/ 1925 h 1925"/>
                  <a:gd name="T60" fmla="*/ 190 w 1132"/>
                  <a:gd name="T61" fmla="*/ 1778 h 1925"/>
                  <a:gd name="T62" fmla="*/ 649 w 1132"/>
                  <a:gd name="T63" fmla="*/ 331 h 1925"/>
                  <a:gd name="T64" fmla="*/ 668 w 1132"/>
                  <a:gd name="T65" fmla="*/ 328 h 1925"/>
                  <a:gd name="T66" fmla="*/ 669 w 1132"/>
                  <a:gd name="T67" fmla="*/ 328 h 1925"/>
                  <a:gd name="T68" fmla="*/ 701 w 1132"/>
                  <a:gd name="T69" fmla="*/ 336 h 1925"/>
                  <a:gd name="T70" fmla="*/ 701 w 1132"/>
                  <a:gd name="T71" fmla="*/ 200 h 1925"/>
                  <a:gd name="T72" fmla="*/ 707 w 1132"/>
                  <a:gd name="T73" fmla="*/ 193 h 1925"/>
                  <a:gd name="T74" fmla="*/ 1010 w 1132"/>
                  <a:gd name="T75" fmla="*/ 193 h 1925"/>
                  <a:gd name="T76" fmla="*/ 1014 w 1132"/>
                  <a:gd name="T77" fmla="*/ 182 h 1925"/>
                  <a:gd name="T78" fmla="*/ 933 w 1132"/>
                  <a:gd name="T79" fmla="*/ 101 h 1925"/>
                  <a:gd name="T80" fmla="*/ 933 w 1132"/>
                  <a:gd name="T81" fmla="*/ 92 h 1925"/>
                  <a:gd name="T82" fmla="*/ 1014 w 1132"/>
                  <a:gd name="T83" fmla="*/ 11 h 1925"/>
                  <a:gd name="T84" fmla="*/ 1010 w 1132"/>
                  <a:gd name="T85" fmla="*/ 0 h 1925"/>
                  <a:gd name="T86" fmla="*/ 694 w 1132"/>
                  <a:gd name="T87" fmla="*/ 0 h 1925"/>
                  <a:gd name="T88" fmla="*/ 655 w 1132"/>
                  <a:gd name="T89" fmla="*/ 0 h 1925"/>
                  <a:gd name="T90" fmla="*/ 655 w 1132"/>
                  <a:gd name="T91" fmla="*/ 0 h 1925"/>
                  <a:gd name="T92" fmla="*/ 649 w 1132"/>
                  <a:gd name="T93" fmla="*/ 7 h 1925"/>
                  <a:gd name="T94" fmla="*/ 649 w 1132"/>
                  <a:gd name="T95" fmla="*/ 193 h 1925"/>
                  <a:gd name="T96" fmla="*/ 649 w 1132"/>
                  <a:gd name="T97" fmla="*/ 193 h 1925"/>
                  <a:gd name="T98" fmla="*/ 649 w 1132"/>
                  <a:gd name="T99" fmla="*/ 331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2" h="1925">
                    <a:moveTo>
                      <a:pt x="204" y="1471"/>
                    </a:moveTo>
                    <a:cubicBezTo>
                      <a:pt x="252" y="1283"/>
                      <a:pt x="252" y="1283"/>
                      <a:pt x="252" y="1283"/>
                    </a:cubicBezTo>
                    <a:cubicBezTo>
                      <a:pt x="412" y="1048"/>
                      <a:pt x="412" y="1048"/>
                      <a:pt x="412" y="1048"/>
                    </a:cubicBezTo>
                    <a:cubicBezTo>
                      <a:pt x="476" y="879"/>
                      <a:pt x="476" y="879"/>
                      <a:pt x="476" y="879"/>
                    </a:cubicBezTo>
                    <a:cubicBezTo>
                      <a:pt x="476" y="1129"/>
                      <a:pt x="476" y="1129"/>
                      <a:pt x="476" y="1129"/>
                    </a:cubicBezTo>
                    <a:cubicBezTo>
                      <a:pt x="310" y="1304"/>
                      <a:pt x="310" y="1304"/>
                      <a:pt x="310" y="1304"/>
                    </a:cubicBezTo>
                    <a:lnTo>
                      <a:pt x="204" y="1471"/>
                    </a:lnTo>
                    <a:close/>
                    <a:moveTo>
                      <a:pt x="670" y="596"/>
                    </a:moveTo>
                    <a:cubicBezTo>
                      <a:pt x="573" y="964"/>
                      <a:pt x="573" y="964"/>
                      <a:pt x="573" y="964"/>
                    </a:cubicBezTo>
                    <a:cubicBezTo>
                      <a:pt x="622" y="1100"/>
                      <a:pt x="622" y="1100"/>
                      <a:pt x="622" y="1100"/>
                    </a:cubicBezTo>
                    <a:cubicBezTo>
                      <a:pt x="411" y="1620"/>
                      <a:pt x="411" y="1620"/>
                      <a:pt x="411" y="1620"/>
                    </a:cubicBezTo>
                    <a:cubicBezTo>
                      <a:pt x="707" y="1175"/>
                      <a:pt x="707" y="1175"/>
                      <a:pt x="707" y="1175"/>
                    </a:cubicBezTo>
                    <a:cubicBezTo>
                      <a:pt x="677" y="961"/>
                      <a:pt x="677" y="961"/>
                      <a:pt x="677" y="961"/>
                    </a:cubicBezTo>
                    <a:cubicBezTo>
                      <a:pt x="649" y="847"/>
                      <a:pt x="649" y="847"/>
                      <a:pt x="649" y="847"/>
                    </a:cubicBezTo>
                    <a:cubicBezTo>
                      <a:pt x="691" y="756"/>
                      <a:pt x="691" y="756"/>
                      <a:pt x="691" y="756"/>
                    </a:cubicBezTo>
                    <a:lnTo>
                      <a:pt x="670" y="596"/>
                    </a:lnTo>
                    <a:close/>
                    <a:moveTo>
                      <a:pt x="787" y="924"/>
                    </a:moveTo>
                    <a:cubicBezTo>
                      <a:pt x="833" y="1220"/>
                      <a:pt x="833" y="1220"/>
                      <a:pt x="833" y="1220"/>
                    </a:cubicBezTo>
                    <a:cubicBezTo>
                      <a:pt x="924" y="1271"/>
                      <a:pt x="924" y="1271"/>
                      <a:pt x="924" y="1271"/>
                    </a:cubicBezTo>
                    <a:cubicBezTo>
                      <a:pt x="1132" y="1496"/>
                      <a:pt x="1132" y="1496"/>
                      <a:pt x="1132" y="1496"/>
                    </a:cubicBezTo>
                    <a:cubicBezTo>
                      <a:pt x="960" y="1175"/>
                      <a:pt x="960" y="1175"/>
                      <a:pt x="960" y="1175"/>
                    </a:cubicBezTo>
                    <a:cubicBezTo>
                      <a:pt x="876" y="1156"/>
                      <a:pt x="876" y="1156"/>
                      <a:pt x="876" y="1156"/>
                    </a:cubicBezTo>
                    <a:lnTo>
                      <a:pt x="787" y="924"/>
                    </a:lnTo>
                    <a:close/>
                    <a:moveTo>
                      <a:pt x="190" y="1778"/>
                    </a:moveTo>
                    <a:cubicBezTo>
                      <a:pt x="214" y="1613"/>
                      <a:pt x="214" y="1613"/>
                      <a:pt x="214" y="1613"/>
                    </a:cubicBezTo>
                    <a:cubicBezTo>
                      <a:pt x="292" y="1471"/>
                      <a:pt x="292" y="1471"/>
                      <a:pt x="292" y="1471"/>
                    </a:cubicBezTo>
                    <a:cubicBezTo>
                      <a:pt x="178" y="1571"/>
                      <a:pt x="178" y="1571"/>
                      <a:pt x="178" y="1571"/>
                    </a:cubicBezTo>
                    <a:cubicBezTo>
                      <a:pt x="132" y="1705"/>
                      <a:pt x="132" y="1705"/>
                      <a:pt x="132" y="1705"/>
                    </a:cubicBezTo>
                    <a:cubicBezTo>
                      <a:pt x="60" y="1705"/>
                      <a:pt x="60" y="1705"/>
                      <a:pt x="60" y="1705"/>
                    </a:cubicBezTo>
                    <a:cubicBezTo>
                      <a:pt x="0" y="1925"/>
                      <a:pt x="0" y="1925"/>
                      <a:pt x="0" y="1925"/>
                    </a:cubicBezTo>
                    <a:lnTo>
                      <a:pt x="190" y="1778"/>
                    </a:lnTo>
                    <a:close/>
                    <a:moveTo>
                      <a:pt x="649" y="331"/>
                    </a:moveTo>
                    <a:cubicBezTo>
                      <a:pt x="655" y="329"/>
                      <a:pt x="662" y="328"/>
                      <a:pt x="668" y="328"/>
                    </a:cubicBezTo>
                    <a:cubicBezTo>
                      <a:pt x="669" y="328"/>
                      <a:pt x="669" y="328"/>
                      <a:pt x="669" y="328"/>
                    </a:cubicBezTo>
                    <a:cubicBezTo>
                      <a:pt x="680" y="328"/>
                      <a:pt x="691" y="331"/>
                      <a:pt x="701" y="336"/>
                    </a:cubicBezTo>
                    <a:cubicBezTo>
                      <a:pt x="701" y="200"/>
                      <a:pt x="701" y="200"/>
                      <a:pt x="701" y="200"/>
                    </a:cubicBezTo>
                    <a:cubicBezTo>
                      <a:pt x="701" y="196"/>
                      <a:pt x="704" y="193"/>
                      <a:pt x="707" y="193"/>
                    </a:cubicBezTo>
                    <a:cubicBezTo>
                      <a:pt x="1010" y="193"/>
                      <a:pt x="1010" y="193"/>
                      <a:pt x="1010" y="193"/>
                    </a:cubicBezTo>
                    <a:cubicBezTo>
                      <a:pt x="1016" y="193"/>
                      <a:pt x="1018" y="186"/>
                      <a:pt x="1014" y="182"/>
                    </a:cubicBezTo>
                    <a:cubicBezTo>
                      <a:pt x="933" y="101"/>
                      <a:pt x="933" y="101"/>
                      <a:pt x="933" y="101"/>
                    </a:cubicBezTo>
                    <a:cubicBezTo>
                      <a:pt x="931" y="99"/>
                      <a:pt x="931" y="95"/>
                      <a:pt x="933" y="92"/>
                    </a:cubicBezTo>
                    <a:cubicBezTo>
                      <a:pt x="1014" y="11"/>
                      <a:pt x="1014" y="11"/>
                      <a:pt x="1014" y="11"/>
                    </a:cubicBezTo>
                    <a:cubicBezTo>
                      <a:pt x="1018" y="7"/>
                      <a:pt x="1016" y="0"/>
                      <a:pt x="1010" y="0"/>
                    </a:cubicBezTo>
                    <a:cubicBezTo>
                      <a:pt x="694" y="0"/>
                      <a:pt x="694" y="0"/>
                      <a:pt x="694" y="0"/>
                    </a:cubicBezTo>
                    <a:cubicBezTo>
                      <a:pt x="655" y="0"/>
                      <a:pt x="655" y="0"/>
                      <a:pt x="655" y="0"/>
                    </a:cubicBezTo>
                    <a:cubicBezTo>
                      <a:pt x="655" y="0"/>
                      <a:pt x="655" y="0"/>
                      <a:pt x="655" y="0"/>
                    </a:cubicBezTo>
                    <a:cubicBezTo>
                      <a:pt x="652" y="0"/>
                      <a:pt x="649" y="3"/>
                      <a:pt x="649" y="7"/>
                    </a:cubicBezTo>
                    <a:cubicBezTo>
                      <a:pt x="649" y="193"/>
                      <a:pt x="649" y="193"/>
                      <a:pt x="649" y="193"/>
                    </a:cubicBezTo>
                    <a:cubicBezTo>
                      <a:pt x="649" y="193"/>
                      <a:pt x="649" y="193"/>
                      <a:pt x="649" y="193"/>
                    </a:cubicBezTo>
                    <a:lnTo>
                      <a:pt x="649" y="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a:extLst>
              <a:ext uri="{FF2B5EF4-FFF2-40B4-BE49-F238E27FC236}">
                <a16:creationId xmlns:a16="http://schemas.microsoft.com/office/drawing/2014/main" id="{1D6AADB4-7438-4DD7-ADFD-B79571B0BE54}"/>
              </a:ext>
            </a:extLst>
          </p:cNvPr>
          <p:cNvSpPr txBox="1"/>
          <p:nvPr/>
        </p:nvSpPr>
        <p:spPr>
          <a:xfrm>
            <a:off x="86550" y="4620676"/>
            <a:ext cx="5479363" cy="18851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300"/>
              </a:spcAft>
              <a:buNone/>
            </a:pPr>
            <a:r>
              <a:rPr lang="en-US" sz="1400" u="sng">
                <a:solidFill>
                  <a:srgbClr val="FFFFFF"/>
                </a:solidFill>
                <a:latin typeface="Arial" panose="020B0604020202020204" pitchFamily="34" charset="0"/>
                <a:cs typeface="Arial" panose="020B0604020202020204" pitchFamily="34" charset="0"/>
              </a:rPr>
              <a:t>Assessment Scope</a:t>
            </a:r>
            <a:endParaRPr lang="en-US" sz="1400" u="sng">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Database structure, all libraries &amp; components, 3</a:t>
            </a:r>
            <a:r>
              <a:rPr lang="en-US" sz="1400" baseline="30000">
                <a:solidFill>
                  <a:srgbClr val="FFFFFF"/>
                </a:solidFill>
                <a:latin typeface="Arial" panose="020B0604020202020204" pitchFamily="34" charset="0"/>
                <a:cs typeface="Arial" panose="020B0604020202020204" pitchFamily="34" charset="0"/>
              </a:rPr>
              <a:t>rd</a:t>
            </a:r>
            <a:r>
              <a:rPr lang="en-US" sz="1400">
                <a:solidFill>
                  <a:srgbClr val="FFFFFF"/>
                </a:solidFill>
                <a:latin typeface="Arial" panose="020B0604020202020204" pitchFamily="34" charset="0"/>
                <a:cs typeface="Arial" panose="020B0604020202020204" pitchFamily="34" charset="0"/>
              </a:rPr>
              <a:t> party artifacts including open-source components, and custom source code.</a:t>
            </a:r>
          </a:p>
          <a:p>
            <a:pPr>
              <a:spcAft>
                <a:spcPts val="300"/>
              </a:spcAft>
              <a:buNone/>
            </a:pPr>
            <a:endParaRPr lang="en-US" sz="1100">
              <a:solidFill>
                <a:srgbClr val="FFFFFF"/>
              </a:solidFill>
              <a:latin typeface="Arial" panose="020B0604020202020204" pitchFamily="34" charset="0"/>
              <a:cs typeface="Arial" panose="020B0604020202020204" pitchFamily="34" charset="0"/>
            </a:endParaRPr>
          </a:p>
          <a:p>
            <a:pPr>
              <a:spcAft>
                <a:spcPts val="300"/>
              </a:spcAft>
              <a:buNone/>
            </a:pPr>
            <a:r>
              <a:rPr lang="en-US" sz="1400">
                <a:solidFill>
                  <a:srgbClr val="FFFFFF"/>
                </a:solidFill>
                <a:latin typeface="Arial" panose="020B0604020202020204" pitchFamily="34" charset="0"/>
                <a:cs typeface="Arial" panose="020B0604020202020204" pitchFamily="34" charset="0"/>
              </a:rPr>
              <a:t>Products used are CAST Imaging for architecture blueprinting; CAST </a:t>
            </a:r>
            <a:r>
              <a:rPr lang="en-US" sz="1400" err="1">
                <a:solidFill>
                  <a:srgbClr val="FFFFFF"/>
                </a:solidFill>
                <a:latin typeface="Arial" panose="020B0604020202020204" pitchFamily="34" charset="0"/>
                <a:cs typeface="Arial" panose="020B0604020202020204" pitchFamily="34" charset="0"/>
              </a:rPr>
              <a:t>Appmarq</a:t>
            </a:r>
            <a:r>
              <a:rPr lang="en-US" sz="1400">
                <a:solidFill>
                  <a:srgbClr val="FFFFFF"/>
                </a:solidFill>
                <a:latin typeface="Arial" panose="020B0604020202020204" pitchFamily="34" charset="0"/>
                <a:cs typeface="Arial" panose="020B0604020202020204" pitchFamily="34" charset="0"/>
              </a:rPr>
              <a:t> for peer benchmarking; CAST MRI for deep system analysis; CAST Highlight for open-source risk analysis and cloud readiness.</a:t>
            </a:r>
          </a:p>
        </p:txBody>
      </p:sp>
    </p:spTree>
    <p:extLst>
      <p:ext uri="{BB962C8B-B14F-4D97-AF65-F5344CB8AC3E}">
        <p14:creationId xmlns:p14="http://schemas.microsoft.com/office/powerpoint/2010/main" val="247848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CA4F8-8EBA-443B-9DB5-813DDDE64B49}"/>
              </a:ext>
            </a:extLst>
          </p:cNvPr>
          <p:cNvSpPr txBox="1"/>
          <p:nvPr/>
        </p:nvSpPr>
        <p:spPr>
          <a:xfrm>
            <a:off x="5338916" y="1229032"/>
            <a:ext cx="6687432" cy="27726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Executive Summary</a:t>
            </a:r>
          </a:p>
          <a:p>
            <a:pPr>
              <a:lnSpc>
                <a:spcPct val="110000"/>
              </a:lnSpc>
              <a:spcBef>
                <a:spcPts val="600"/>
              </a:spcBef>
              <a:spcAft>
                <a:spcPts val="300"/>
              </a:spcAft>
            </a:pPr>
            <a:r>
              <a:rPr lang="en-US" sz="2400">
                <a:solidFill>
                  <a:schemeClr val="tx1">
                    <a:lumMod val="100000"/>
                  </a:schemeClr>
                </a:solidFill>
                <a:latin typeface="Arial" panose="020B0604020202020204" pitchFamily="34" charset="0"/>
                <a:cs typeface="Arial" panose="020B0604020202020204" pitchFamily="34" charset="0"/>
              </a:rPr>
              <a:t>Results for {app1_name} </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Next Steps</a:t>
            </a:r>
          </a:p>
          <a:p>
            <a:pPr>
              <a:lnSpc>
                <a:spcPct val="110000"/>
              </a:lnSpc>
              <a:spcBef>
                <a:spcPts val="600"/>
              </a:spcBef>
              <a:spcAft>
                <a:spcPts val="300"/>
              </a:spcAft>
            </a:pPr>
            <a:r>
              <a:rPr lang="en-US" sz="2400">
                <a:solidFill>
                  <a:schemeClr val="tx1">
                    <a:lumMod val="60000"/>
                    <a:lumOff val="40000"/>
                  </a:schemeClr>
                </a:solidFill>
                <a:latin typeface="Arial" panose="020B0604020202020204" pitchFamily="34" charset="0"/>
                <a:cs typeface="Arial" panose="020B0604020202020204" pitchFamily="34" charset="0"/>
              </a:rPr>
              <a:t>Appendices</a:t>
            </a:r>
          </a:p>
        </p:txBody>
      </p:sp>
      <p:pic>
        <p:nvPicPr>
          <p:cNvPr id="1026" name="Picture 2">
            <a:extLst>
              <a:ext uri="{FF2B5EF4-FFF2-40B4-BE49-F238E27FC236}">
                <a16:creationId xmlns:a16="http://schemas.microsoft.com/office/drawing/2014/main" id="{6DDD215E-BCA1-4055-A076-6B4326DBE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80" y="2231334"/>
            <a:ext cx="299036" cy="291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4CD18-75A7-4AE7-9DAC-8ABA69B7EE01}"/>
              </a:ext>
            </a:extLst>
          </p:cNvPr>
          <p:cNvSpPr txBox="1"/>
          <p:nvPr/>
        </p:nvSpPr>
        <p:spPr>
          <a:xfrm>
            <a:off x="1152939" y="240527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3200">
                <a:solidFill>
                  <a:schemeClr val="bg1">
                    <a:lumMod val="95000"/>
                  </a:schemeClr>
                </a:solidFill>
                <a:latin typeface="Arial" panose="020B0604020202020204" pitchFamily="34" charset="0"/>
                <a:cs typeface="Arial" panose="020B0604020202020204" pitchFamily="34" charset="0"/>
              </a:rPr>
              <a:t>Agenda</a:t>
            </a:r>
          </a:p>
        </p:txBody>
      </p:sp>
      <p:sp>
        <p:nvSpPr>
          <p:cNvPr id="6" name="TextBox 22">
            <a:extLst>
              <a:ext uri="{FF2B5EF4-FFF2-40B4-BE49-F238E27FC236}">
                <a16:creationId xmlns:a16="http://schemas.microsoft.com/office/drawing/2014/main" id="{5763851B-18CB-4CFE-9C38-89C71273B453}"/>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9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994870E9-25EF-4A43-B1A1-38CC6A36FD4D}"/>
              </a:ext>
            </a:extLst>
          </p:cNvPr>
          <p:cNvGraphicFramePr>
            <a:graphicFrameLocks noGrp="1"/>
          </p:cNvGraphicFramePr>
          <p:nvPr>
            <p:extLst>
              <p:ext uri="{D42A27DB-BD31-4B8C-83A1-F6EECF244321}">
                <p14:modId xmlns:p14="http://schemas.microsoft.com/office/powerpoint/2010/main" val="776943725"/>
              </p:ext>
            </p:extLst>
          </p:nvPr>
        </p:nvGraphicFramePr>
        <p:xfrm>
          <a:off x="1721599" y="698463"/>
          <a:ext cx="9782684" cy="6513530"/>
        </p:xfrm>
        <a:graphic>
          <a:graphicData uri="http://schemas.openxmlformats.org/drawingml/2006/table">
            <a:tbl>
              <a:tblPr>
                <a:tableStyleId>{2D5ABB26-0587-4C30-8999-92F81FD0307C}</a:tableStyleId>
              </a:tblPr>
              <a:tblGrid>
                <a:gridCol w="7774990">
                  <a:extLst>
                    <a:ext uri="{9D8B030D-6E8A-4147-A177-3AD203B41FA5}">
                      <a16:colId xmlns:a16="http://schemas.microsoft.com/office/drawing/2014/main" val="3856771025"/>
                    </a:ext>
                  </a:extLst>
                </a:gridCol>
                <a:gridCol w="406363">
                  <a:extLst>
                    <a:ext uri="{9D8B030D-6E8A-4147-A177-3AD203B41FA5}">
                      <a16:colId xmlns:a16="http://schemas.microsoft.com/office/drawing/2014/main" val="1584044472"/>
                    </a:ext>
                  </a:extLst>
                </a:gridCol>
                <a:gridCol w="1601331">
                  <a:extLst>
                    <a:ext uri="{9D8B030D-6E8A-4147-A177-3AD203B41FA5}">
                      <a16:colId xmlns:a16="http://schemas.microsoft.com/office/drawing/2014/main" val="1863634424"/>
                    </a:ext>
                  </a:extLst>
                </a:gridCol>
              </a:tblGrid>
              <a:tr h="496590">
                <a:tc>
                  <a:txBody>
                    <a:bodyPr/>
                    <a:lstStyle/>
                    <a:p>
                      <a:pPr marL="0" lvl="3" indent="0" algn="l" defTabSz="914400" rtl="0" eaLnBrk="1" fontAlgn="base" latinLnBrk="0" hangingPunct="1">
                        <a:lnSpc>
                          <a:spcPct val="100000"/>
                        </a:lnSpc>
                        <a:spcBef>
                          <a:spcPct val="0"/>
                        </a:spcBef>
                        <a:spcAft>
                          <a:spcPct val="0"/>
                        </a:spcAft>
                      </a:pPr>
                      <a:r>
                        <a:rPr lang="en-US" sz="1200" kern="1200">
                          <a:solidFill>
                            <a:schemeClr val="tx2"/>
                          </a:solidFill>
                          <a:latin typeface="+mn-lt"/>
                          <a:ea typeface="+mn-ea"/>
                          <a:cs typeface="+mn-cs"/>
                        </a:rPr>
                        <a:t>Findings</a:t>
                      </a:r>
                      <a:r>
                        <a:rPr lang="en-US" sz="1400" kern="1200">
                          <a:solidFill>
                            <a:schemeClr val="tx2"/>
                          </a:solidFill>
                          <a:latin typeface="+mn-lt"/>
                          <a:ea typeface="+mn-ea"/>
                          <a:cs typeface="+mn-cs"/>
                        </a:rPr>
                        <a:t> </a:t>
                      </a:r>
                    </a:p>
                  </a:txBody>
                  <a:tcPr marL="0" marR="72000" marT="73152" marB="73152" anchor="ctr">
                    <a:lnR>
                      <a:noFill/>
                    </a:lnR>
                    <a:lnT>
                      <a:noFill/>
                    </a:lnT>
                    <a:lnB w="9525" cap="flat" cmpd="sng" algn="ctr">
                      <a:solidFill>
                        <a:srgbClr val="9A9A9A">
                          <a:lumMod val="100000"/>
                        </a:srgbClr>
                      </a:solidFill>
                      <a:prstDash val="solid"/>
                      <a:round/>
                      <a:headEnd type="none" w="med" len="med"/>
                      <a:tailEnd type="none" w="med" len="med"/>
                    </a:lnB>
                    <a:noFill/>
                  </a:tcPr>
                </a:tc>
                <a:tc>
                  <a:txBody>
                    <a:bodyPr/>
                    <a:lstStyle/>
                    <a:p>
                      <a:pPr marL="0" lvl="3" indent="0" algn="l" defTabSz="914400" rtl="0" eaLnBrk="1" fontAlgn="base" latinLnBrk="0" hangingPunct="1">
                        <a:lnSpc>
                          <a:spcPct val="100000"/>
                        </a:lnSpc>
                        <a:spcBef>
                          <a:spcPct val="0"/>
                        </a:spcBef>
                        <a:spcAft>
                          <a:spcPct val="0"/>
                        </a:spcAft>
                      </a:pPr>
                      <a:endParaRPr lang="en-US" sz="1400" kern="1200">
                        <a:solidFill>
                          <a:schemeClr val="tx2"/>
                        </a:solidFill>
                        <a:latin typeface="+mn-lt"/>
                        <a:ea typeface="+mn-ea"/>
                        <a:cs typeface="+mn-cs"/>
                      </a:endParaRPr>
                    </a:p>
                  </a:txBody>
                  <a:tcPr marL="0" marR="72000" marT="73152" marB="7315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3" indent="0" algn="ctr" defTabSz="914400" rtl="0" eaLnBrk="1" fontAlgn="base" latinLnBrk="0" hangingPunct="1">
                        <a:lnSpc>
                          <a:spcPct val="100000"/>
                        </a:lnSpc>
                        <a:spcBef>
                          <a:spcPct val="0"/>
                        </a:spcBef>
                        <a:spcAft>
                          <a:spcPct val="0"/>
                        </a:spcAft>
                        <a:buClrTx/>
                        <a:buSzTx/>
                        <a:buFontTx/>
                        <a:buNone/>
                        <a:tabLst/>
                        <a:defRPr/>
                      </a:pPr>
                      <a:r>
                        <a:rPr lang="en-US" sz="1200" kern="1200">
                          <a:solidFill>
                            <a:schemeClr val="tx2"/>
                          </a:solidFill>
                          <a:latin typeface="+mn-lt"/>
                          <a:ea typeface="+mn-ea"/>
                          <a:cs typeface="+mn-cs"/>
                        </a:rPr>
                        <a:t>Estimated Development Effort</a:t>
                      </a:r>
                    </a:p>
                  </a:txBody>
                  <a:tcPr marL="0" marR="72000" marT="73152" marB="73152" anchor="ctr">
                    <a:lnL>
                      <a:noFill/>
                    </a:lnL>
                    <a:lnT>
                      <a:noFill/>
                    </a:lnT>
                    <a:lnB w="9525" cap="flat" cmpd="sng" algn="ctr">
                      <a:solidFill>
                        <a:srgbClr val="9A9A9A">
                          <a:lumMod val="100000"/>
                        </a:srgbClr>
                      </a:solidFill>
                      <a:prstDash val="solid"/>
                      <a:round/>
                      <a:headEnd type="none" w="med" len="med"/>
                      <a:tailEnd type="none" w="med" len="med"/>
                    </a:lnB>
                    <a:noFill/>
                  </a:tcPr>
                </a:tc>
                <a:extLst>
                  <a:ext uri="{0D108BD9-81ED-4DB2-BD59-A6C34878D82A}">
                    <a16:rowId xmlns:a16="http://schemas.microsoft.com/office/drawing/2014/main" val="4005829620"/>
                  </a:ext>
                </a:extLst>
              </a:tr>
              <a:tr h="1443818">
                <a:tc>
                  <a:txBody>
                    <a:bodyPr/>
                    <a:lstStyle/>
                    <a:p>
                      <a:pPr marL="171450" indent="-171450">
                        <a:spcAft>
                          <a:spcPts val="400"/>
                        </a:spcAft>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Review and address {</a:t>
                      </a:r>
                      <a:r>
                        <a:rPr lang="en-US" sz="1200" dirty="0">
                          <a:latin typeface="Arial" panose="020B0604020202020204" pitchFamily="34" charset="0"/>
                          <a:cs typeface="Arial" panose="020B0604020202020204" pitchFamily="34" charset="0"/>
                        </a:rPr>
                        <a:t>app1_aip_fix_now_</a:t>
                      </a:r>
                      <a:r>
                        <a:rPr lang="en-US" sz="1200" dirty="0">
                          <a:solidFill>
                            <a:schemeClr val="tx1">
                              <a:lumMod val="100000"/>
                            </a:schemeClr>
                          </a:solidFill>
                          <a:latin typeface="Arial" panose="020B0604020202020204" pitchFamily="34" charset="0"/>
                          <a:cs typeface="Arial" panose="020B0604020202020204" pitchFamily="34" charset="0"/>
                        </a:rPr>
                        <a:t>bus_txt}vulnerabilities</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t>
                      </a:r>
                      <a:r>
                        <a:rPr lang="en-US" sz="1200" dirty="0">
                          <a:latin typeface="Arial" panose="020B0604020202020204" pitchFamily="34" charset="0"/>
                          <a:cs typeface="Arial" panose="020B0604020202020204" pitchFamily="34" charset="0"/>
                        </a:rPr>
                        <a:t>app1_aip_fix_now</a:t>
                      </a:r>
                      <a:r>
                        <a:rPr lang="en-US" sz="1200" kern="1200" dirty="0">
                          <a:solidFill>
                            <a:schemeClr val="tx1">
                              <a:lumMod val="100000"/>
                            </a:schemeClr>
                          </a:solidFill>
                          <a:latin typeface="Arial" panose="020B0604020202020204" pitchFamily="34" charset="0"/>
                          <a:ea typeface="+mn-ea"/>
                          <a:cs typeface="Arial" panose="020B0604020202020204" pitchFamily="34" charset="0"/>
                        </a:rPr>
                        <a:t>_vio_cnt} immediate priority violations found in custom application components should be reviewed ASAP.</a:t>
                      </a:r>
                    </a:p>
                    <a:p>
                      <a:pPr marL="628650" marR="0" lvl="1"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{app1_hl_lic_high} direct license risks and {app1_hl_crit_comp_tot} components with {app1_hl_crit_vio_cnt} unique critical CVEs identified out of {app1_oss_cmpn_tot} open-source components detected. Consult an IP lawyer to clear up the impact or explore alternative libraries. For CVEs, upgrade to newer versions when possible. </a:t>
                      </a:r>
                      <a:endParaRPr lang="en-US" sz="1200" kern="1200" dirty="0">
                        <a:solidFill>
                          <a:schemeClr val="tx1">
                            <a:lumMod val="100000"/>
                          </a:schemeClr>
                        </a:solidFill>
                        <a:latin typeface="+mn-lt"/>
                        <a:ea typeface="+mn-ea"/>
                        <a:cs typeface="+mn-cs"/>
                      </a:endParaRPr>
                    </a:p>
                  </a:txBody>
                  <a:tcPr marT="7620" marB="0" anchor="ctr">
                    <a:lnR>
                      <a:noFill/>
                    </a:lnR>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tc>
                  <a:txBody>
                    <a:bodyPr/>
                    <a:lstStyle/>
                    <a:p>
                      <a:pPr marL="628650" lvl="1" indent="-171450" algn="l" defTabSz="914400" rtl="0" eaLnBrk="1" latinLnBrk="0" hangingPunct="1">
                        <a:spcAft>
                          <a:spcPts val="400"/>
                        </a:spcAft>
                        <a:buFont typeface="Wingdings" panose="05000000000000000000" pitchFamily="2" charset="2"/>
                        <a:buChar char="Ø"/>
                      </a:pPr>
                      <a:endParaRPr lang="en-US" sz="1200" kern="1200">
                        <a:solidFill>
                          <a:schemeClr val="tx1">
                            <a:lumMod val="100000"/>
                          </a:schemeClr>
                        </a:solidFill>
                        <a:latin typeface="+mn-lt"/>
                        <a:ea typeface="+mn-ea"/>
                        <a:cs typeface="+mn-cs"/>
                      </a:endParaRPr>
                    </a:p>
                  </a:txBody>
                  <a:tcPr marT="7620" marB="0" anchor="ctr">
                    <a:lnL>
                      <a:noFill/>
                    </a:lnL>
                    <a:lnR>
                      <a:noFill/>
                    </a:lnR>
                    <a:lnT w="9525"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${app1_aip_fix_now_total_cost}K</a:t>
                      </a:r>
                    </a:p>
                    <a:p>
                      <a:pPr marL="0" lvl="0" indent="-349200" algn="ctr" fontAlgn="base">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fontAlgn="base">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{app1_aip_fix_now_eff}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{app1_hl_crit_eff}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9525" cap="flat" cmpd="sng" algn="ctr">
                      <a:solidFill>
                        <a:srgbClr val="9A9A9A">
                          <a:lumMod val="100000"/>
                        </a:srgbClr>
                      </a:solidFill>
                      <a:prstDash val="solid"/>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0000">
                        <a:alpha val="20000"/>
                      </a:srgbClr>
                    </a:solidFill>
                  </a:tcPr>
                </a:tc>
                <a:extLst>
                  <a:ext uri="{0D108BD9-81ED-4DB2-BD59-A6C34878D82A}">
                    <a16:rowId xmlns:a16="http://schemas.microsoft.com/office/drawing/2014/main" val="4244178652"/>
                  </a:ext>
                </a:extLst>
              </a:tr>
              <a:tr h="1865243">
                <a:tc>
                  <a:txBody>
                    <a:bodyPr/>
                    <a:lstStyle/>
                    <a:p>
                      <a:pPr marL="171450" marR="0" indent="-171450" algn="l" defTabSz="914400" rtl="0" eaLnBrk="1" latinLnBrk="0" hangingPunct="1">
                        <a:lnSpc>
                          <a:spcPct val="100000"/>
                        </a:lnSpc>
                        <a:spcBef>
                          <a:spcPts val="0"/>
                        </a:spcBef>
                        <a:spcAft>
                          <a:spcPts val="6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strengthening {app1_aip_high_bus_txt}of the application</a:t>
                      </a:r>
                    </a:p>
                    <a:p>
                      <a:pPr marL="628650" marR="0" lvl="1"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{app1_aip_high_vio_cnt} </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violations added to the action plan for near term, including {</a:t>
                      </a:r>
                      <a:r>
                        <a:rPr lang="en-US" sz="1200" kern="1200" dirty="0">
                          <a:solidFill>
                            <a:schemeClr val="tx1">
                              <a:lumMod val="100000"/>
                            </a:schemeClr>
                          </a:solidFill>
                          <a:latin typeface="Arial" panose="020B0604020202020204" pitchFamily="34" charset="0"/>
                          <a:ea typeface="+mn-ea"/>
                          <a:cs typeface="Arial" panose="020B0604020202020204" pitchFamily="34" charset="0"/>
                        </a:rPr>
                        <a:t>app1_aip_high</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_</a:t>
                      </a:r>
                      <a:r>
                        <a:rPr lang="en-US" sz="1200" kern="1200" noProof="0" dirty="0" err="1">
                          <a:solidFill>
                            <a:schemeClr val="tx1">
                              <a:lumMod val="100000"/>
                            </a:schemeClr>
                          </a:solidFill>
                          <a:latin typeface="Arial" panose="020B0604020202020204" pitchFamily="34" charset="0"/>
                          <a:ea typeface="+mn-ea"/>
                          <a:cs typeface="Arial" panose="020B0604020202020204" pitchFamily="34" charset="0"/>
                        </a:rPr>
                        <a:t>vio_txt</a:t>
                      </a: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 </a:t>
                      </a:r>
                    </a:p>
                    <a:p>
                      <a:pPr marL="171450" marR="0" indent="-171450" algn="l" defTabSz="914400" rtl="0" eaLnBrk="1" latinLnBrk="0" hangingPunct="1">
                        <a:lnSpc>
                          <a:spcPct val="100000"/>
                        </a:lnSpc>
                        <a:spcBef>
                          <a:spcPts val="0"/>
                        </a:spcBef>
                        <a:spcAft>
                          <a:spcPts val="400"/>
                        </a:spcAft>
                        <a:buFont typeface="Arial,Sans-Serif" panose="020B0604020202020204" pitchFamily="34" charset="0"/>
                        <a:buChar char="•"/>
                      </a:pPr>
                      <a:r>
                        <a:rPr lang="en-US" sz="1200" kern="1200" noProof="0" dirty="0">
                          <a:solidFill>
                            <a:schemeClr val="tx1">
                              <a:lumMod val="100000"/>
                            </a:schemeClr>
                          </a:solidFill>
                          <a:latin typeface="Arial" panose="020B0604020202020204" pitchFamily="34" charset="0"/>
                          <a:ea typeface="+mn-ea"/>
                          <a:cs typeface="Arial" panose="020B0604020202020204" pitchFamily="34" charset="0"/>
                        </a:rPr>
                        <a:t>Opportunities for securing open-source components</a:t>
                      </a:r>
                    </a:p>
                    <a:p>
                      <a:pPr marL="628650" lvl="1" indent="-171450" algn="l" defTabSz="914400" rtl="0" eaLnBrk="1" latinLnBrk="0" hangingPunct="1">
                        <a:spcAft>
                          <a:spcPts val="400"/>
                        </a:spcAft>
                        <a:buFont typeface="Wingdings,Sans-Serif" panose="020B0604020202020204" pitchFamily="34" charset="0"/>
                        <a:buChar char="Ø"/>
                      </a:pPr>
                      <a:r>
                        <a:rPr lang="en-US" sz="1200" kern="1200" dirty="0">
                          <a:solidFill>
                            <a:schemeClr val="tx1">
                              <a:lumMod val="100000"/>
                            </a:schemeClr>
                          </a:solidFill>
                          <a:latin typeface="Arial" panose="020B0604020202020204" pitchFamily="34" charset="0"/>
                          <a:ea typeface="+mn-ea"/>
                          <a:cs typeface="Arial" panose="020B0604020202020204" pitchFamily="34" charset="0"/>
                        </a:rPr>
                        <a:t>{app1_hl_high_comp_tot} components with {app1_hl_high_vio_cnt} high CVEs and {app1_hl_med_comp_tot} components with {app1_hl_med_vio_cnt} medium CVEs identified. These should be reviewed for production risk. </a:t>
                      </a:r>
                      <a:endParaRPr lang="en-US" sz="1200" kern="1200" noProof="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tc>
                  <a:txBody>
                    <a:bodyPr/>
                    <a:lstStyle/>
                    <a:p>
                      <a:pPr marL="628650" lvl="1" indent="-171450">
                        <a:spcAft>
                          <a:spcPts val="400"/>
                        </a:spcAft>
                        <a:buFont typeface="Wingdings,Sans-Serif" panose="020B0604020202020204" pitchFamily="34" charset="0"/>
                        <a:buChar char="Ø"/>
                      </a:pPr>
                      <a:endParaRPr lang="en-US" sz="1200" b="0" i="0" u="none" strike="noStrike" noProof="0" dirty="0">
                        <a:latin typeface="Trebuchet MS"/>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${app1_aip_near_term_total_cost}K</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r>
                        <a:rPr lang="en-US" sz="1200" kern="1200" dirty="0">
                          <a:solidFill>
                            <a:schemeClr val="tx1">
                              <a:lumMod val="100000"/>
                            </a:schemeClr>
                          </a:solidFill>
                          <a:latin typeface="Arial" panose="020B0604020202020204" pitchFamily="34" charset="0"/>
                          <a:ea typeface="+mn-ea"/>
                          <a:cs typeface="Arial" panose="020B0604020202020204" pitchFamily="34" charset="0"/>
                        </a:rPr>
                        <a:t>development cost</a:t>
                      </a:r>
                    </a:p>
                    <a:p>
                      <a:pPr marL="0" lvl="0" indent="-349200" algn="ctr" defTabSz="914400" rtl="0" eaLnBrk="1" fontAlgn="base" latinLnBrk="0" hangingPunct="1">
                        <a:buClr>
                          <a:schemeClr val="tx2">
                            <a:lumMod val="100000"/>
                          </a:schemeClr>
                        </a:buClr>
                        <a:buSzPct val="100000"/>
                        <a:buFont typeface="Trebuchet MS" panose="020B0603020202020204" pitchFamily="34" charset="0"/>
                        <a:buNone/>
                      </a:pP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{app1_aip_high_eff} person-days </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for own code </a:t>
                      </a:r>
                    </a:p>
                    <a:p>
                      <a:pPr marL="171450" marR="0" lvl="0" indent="-171450" algn="l" defTabSz="914400" rtl="0" eaLnBrk="1" fontAlgn="auto" latinLnBrk="0" hangingPunct="1">
                        <a:lnSpc>
                          <a:spcPct val="100000"/>
                        </a:lnSpc>
                        <a:spcBef>
                          <a:spcPts val="0"/>
                        </a:spcBef>
                        <a:spcAft>
                          <a:spcPts val="400"/>
                        </a:spcAft>
                        <a:buClrTx/>
                        <a:buSzTx/>
                        <a:buFont typeface="Wingdings" panose="05000000000000000000" pitchFamily="2" charset="2"/>
                        <a:buChar char="Ø"/>
                        <a:tabLst/>
                        <a:defRPr/>
                      </a:pPr>
                      <a:r>
                        <a:rPr lang="en-US" sz="1200" b="1" kern="1200" dirty="0">
                          <a:solidFill>
                            <a:schemeClr val="tx1">
                              <a:lumMod val="100000"/>
                            </a:schemeClr>
                          </a:solidFill>
                          <a:latin typeface="Arial" panose="020B0604020202020204" pitchFamily="34" charset="0"/>
                          <a:ea typeface="+mn-ea"/>
                          <a:cs typeface="Arial" panose="020B0604020202020204" pitchFamily="34" charset="0"/>
                        </a:rPr>
                        <a:t>{app1_aip_hl_near_term_total_eff} person-days</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for 3</a:t>
                      </a:r>
                      <a:r>
                        <a:rPr lang="en-US" sz="1200" b="0" kern="1200" baseline="30000" dirty="0">
                          <a:solidFill>
                            <a:schemeClr val="tx1">
                              <a:lumMod val="100000"/>
                            </a:schemeClr>
                          </a:solidFill>
                          <a:latin typeface="Arial" panose="020B0604020202020204" pitchFamily="34" charset="0"/>
                          <a:ea typeface="+mn-ea"/>
                          <a:cs typeface="Arial" panose="020B0604020202020204" pitchFamily="34" charset="0"/>
                        </a:rPr>
                        <a:t>rd</a:t>
                      </a:r>
                      <a:r>
                        <a:rPr lang="en-US" sz="1200" b="0" kern="1200" dirty="0">
                          <a:solidFill>
                            <a:schemeClr val="tx1">
                              <a:lumMod val="100000"/>
                            </a:schemeClr>
                          </a:solidFill>
                          <a:latin typeface="Arial" panose="020B0604020202020204" pitchFamily="34" charset="0"/>
                          <a:ea typeface="+mn-ea"/>
                          <a:cs typeface="Arial" panose="020B0604020202020204" pitchFamily="34" charset="0"/>
                        </a:rPr>
                        <a:t> party code</a:t>
                      </a:r>
                      <a:endParaRPr lang="en-US" sz="1200" kern="1200" dirty="0">
                        <a:solidFill>
                          <a:schemeClr val="tx1">
                            <a:lumMod val="100000"/>
                          </a:schemeClr>
                        </a:solidFill>
                        <a:latin typeface="Arial" panose="020B0604020202020204" pitchFamily="34" charset="0"/>
                        <a:ea typeface="+mn-ea"/>
                        <a:cs typeface="Arial" panose="020B0604020202020204" pitchFamily="34" charset="0"/>
                      </a:endParaRPr>
                    </a:p>
                  </a:txBody>
                  <a:tcPr marT="762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rgbClr val="FFE5C2"/>
                    </a:solidFill>
                  </a:tcPr>
                </a:tc>
                <a:extLst>
                  <a:ext uri="{0D108BD9-81ED-4DB2-BD59-A6C34878D82A}">
                    <a16:rowId xmlns:a16="http://schemas.microsoft.com/office/drawing/2014/main" val="2310918149"/>
                  </a:ext>
                </a:extLst>
              </a:tr>
              <a:tr h="1627586">
                <a:tc>
                  <a:txBody>
                    <a:bodyPr/>
                    <a:lstStyle/>
                    <a:p>
                      <a:pPr marL="171450" marR="0" indent="-171450" algn="l">
                        <a:lnSpc>
                          <a:spcPct val="100000"/>
                        </a:lnSpc>
                        <a:spcBef>
                          <a:spcPts val="0"/>
                        </a:spcBef>
                        <a:spcAft>
                          <a:spcPts val="400"/>
                        </a:spcAft>
                        <a:buFont typeface="Arial,Sans-Serif" panose="020B0604020202020204" pitchFamily="34" charset="0"/>
                        <a:buChar char="•"/>
                      </a:pPr>
                      <a:r>
                        <a:rPr lang="en-US" sz="1200" b="0" i="0" u="none" strike="noStrike" noProof="0">
                          <a:latin typeface="Arial" panose="020B0604020202020204" pitchFamily="34" charset="0"/>
                          <a:cs typeface="Arial" panose="020B0604020202020204" pitchFamily="34" charset="0"/>
                        </a:rPr>
                        <a:t>Opportunities for strengthening </a:t>
                      </a:r>
                      <a:r>
                        <a:rPr lang="en-US" sz="1200">
                          <a:solidFill>
                            <a:schemeClr val="tx1">
                              <a:lumMod val="100000"/>
                            </a:schemeClr>
                          </a:solidFill>
                          <a:latin typeface="Arial" panose="020B0604020202020204" pitchFamily="34" charset="0"/>
                          <a:cs typeface="Arial" panose="020B0604020202020204" pitchFamily="34" charset="0"/>
                        </a:rPr>
                        <a:t>{</a:t>
                      </a:r>
                      <a:r>
                        <a:rPr lang="en-US" sz="1200">
                          <a:latin typeface="Arial" panose="020B0604020202020204" pitchFamily="34" charset="0"/>
                          <a:cs typeface="Arial" panose="020B0604020202020204" pitchFamily="34" charset="0"/>
                        </a:rPr>
                        <a:t>app1_aip_mid_long_term</a:t>
                      </a:r>
                      <a:r>
                        <a:rPr lang="en-US" sz="1200">
                          <a:solidFill>
                            <a:schemeClr val="tx1">
                              <a:lumMod val="100000"/>
                            </a:schemeClr>
                          </a:solidFill>
                          <a:latin typeface="Arial" panose="020B0604020202020204" pitchFamily="34" charset="0"/>
                          <a:cs typeface="Arial" panose="020B0604020202020204" pitchFamily="34" charset="0"/>
                        </a:rPr>
                        <a:t>_bus_txt}</a:t>
                      </a:r>
                      <a:r>
                        <a:rPr lang="en-US" sz="1200" b="0" i="0" u="none" strike="noStrike" noProof="0">
                          <a:latin typeface="Arial" panose="020B0604020202020204" pitchFamily="34" charset="0"/>
                          <a:cs typeface="Arial" panose="020B0604020202020204" pitchFamily="34" charset="0"/>
                        </a:rPr>
                        <a:t>of the application</a:t>
                      </a:r>
                    </a:p>
                    <a:p>
                      <a:pPr marL="628650" lvl="1" indent="-171450">
                        <a:spcAft>
                          <a:spcPts val="400"/>
                        </a:spcAft>
                        <a:buFont typeface="Wingdings,Sans-Serif" panose="020B0604020202020204" pitchFamily="34" charset="0"/>
                        <a:buChar char="Ø"/>
                      </a:pPr>
                      <a:r>
                        <a:rPr lang="en-US" sz="1200" kern="1200">
                          <a:solidFill>
                            <a:schemeClr val="tx1">
                              <a:lumMod val="100000"/>
                            </a:schemeClr>
                          </a:solidFill>
                          <a:latin typeface="Arial" panose="020B0604020202020204" pitchFamily="34" charset="0"/>
                          <a:ea typeface="+mn-ea"/>
                          <a:cs typeface="Arial" panose="020B0604020202020204" pitchFamily="34" charset="0"/>
                        </a:rPr>
                        <a:t>{app1_aip_medium_vio_cnt} violations added </a:t>
                      </a:r>
                      <a:r>
                        <a:rPr lang="en-US" sz="1200" b="0" i="0" u="none" strike="noStrike" noProof="0">
                          <a:solidFill>
                            <a:schemeClr val="tx1">
                              <a:lumMod val="100000"/>
                            </a:schemeClr>
                          </a:solidFill>
                          <a:latin typeface="Arial" panose="020B0604020202020204" pitchFamily="34" charset="0"/>
                          <a:cs typeface="Arial" panose="020B0604020202020204" pitchFamily="34" charset="0"/>
                        </a:rPr>
                        <a:t>to the action plan for mid term, including {</a:t>
                      </a:r>
                      <a:r>
                        <a:rPr lang="en-US" sz="1200" kern="1200">
                          <a:solidFill>
                            <a:schemeClr val="tx1">
                              <a:lumMod val="100000"/>
                            </a:schemeClr>
                          </a:solidFill>
                          <a:latin typeface="Arial" panose="020B0604020202020204" pitchFamily="34" charset="0"/>
                          <a:ea typeface="+mn-ea"/>
                          <a:cs typeface="Arial" panose="020B0604020202020204" pitchFamily="34" charset="0"/>
                        </a:rPr>
                        <a:t>app1_aip_medium</a:t>
                      </a:r>
                      <a:r>
                        <a:rPr lang="en-US" sz="1200">
                          <a:latin typeface="Arial" panose="020B0604020202020204" pitchFamily="34" charset="0"/>
                          <a:cs typeface="Arial" panose="020B0604020202020204" pitchFamily="34" charset="0"/>
                        </a:rPr>
                        <a:t>_</a:t>
                      </a:r>
                      <a:r>
                        <a:rPr lang="en-US" sz="1200" b="0" i="0" u="none" strike="noStrike" noProof="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a:solidFill>
                            <a:schemeClr val="tx1">
                              <a:lumMod val="100000"/>
                            </a:schemeClr>
                          </a:solidFill>
                          <a:latin typeface="Arial" panose="020B0604020202020204" pitchFamily="34" charset="0"/>
                          <a:cs typeface="Arial" panose="020B0604020202020204" pitchFamily="34" charset="0"/>
                        </a:rPr>
                        <a:t>}. </a:t>
                      </a:r>
                      <a:endParaRPr lang="en-US" sz="1200" kern="1200">
                        <a:solidFill>
                          <a:schemeClr val="tx1">
                            <a:lumMod val="100000"/>
                          </a:schemeClr>
                        </a:solidFill>
                        <a:latin typeface="Arial" panose="020B0604020202020204" pitchFamily="34" charset="0"/>
                        <a:ea typeface="+mn-ea"/>
                        <a:cs typeface="Arial" panose="020B0604020202020204" pitchFamily="34" charset="0"/>
                      </a:endParaRPr>
                    </a:p>
                    <a:p>
                      <a:pPr marL="628650" lvl="1" indent="-171450">
                        <a:spcAft>
                          <a:spcPts val="400"/>
                        </a:spcAft>
                        <a:buFont typeface="Wingdings,Sans-Serif" panose="020B0604020202020204" pitchFamily="34" charset="0"/>
                        <a:buChar char="Ø"/>
                      </a:pPr>
                      <a:r>
                        <a:rPr lang="en-US" sz="1200" kern="1200">
                          <a:solidFill>
                            <a:schemeClr val="tx1">
                              <a:lumMod val="100000"/>
                            </a:schemeClr>
                          </a:solidFill>
                          <a:latin typeface="Arial" panose="020B0604020202020204" pitchFamily="34" charset="0"/>
                          <a:ea typeface="+mn-ea"/>
                          <a:cs typeface="Arial" panose="020B0604020202020204" pitchFamily="34" charset="0"/>
                        </a:rPr>
                        <a:t>{app1_aip_low_vio_cnt} </a:t>
                      </a:r>
                      <a:r>
                        <a:rPr lang="en-US" sz="1200" b="0" i="0" u="none" strike="noStrike" noProof="0">
                          <a:solidFill>
                            <a:schemeClr val="tx1">
                              <a:lumMod val="100000"/>
                            </a:schemeClr>
                          </a:solidFill>
                          <a:latin typeface="Arial" panose="020B0604020202020204" pitchFamily="34" charset="0"/>
                          <a:cs typeface="Arial" panose="020B0604020202020204" pitchFamily="34" charset="0"/>
                        </a:rPr>
                        <a:t>violations added to the action plan for long term, including {</a:t>
                      </a:r>
                      <a:r>
                        <a:rPr lang="en-US" sz="1200">
                          <a:latin typeface="Arial" panose="020B0604020202020204" pitchFamily="34" charset="0"/>
                          <a:cs typeface="Arial" panose="020B0604020202020204" pitchFamily="34" charset="0"/>
                        </a:rPr>
                        <a:t>app1_aip_low</a:t>
                      </a:r>
                      <a:r>
                        <a:rPr lang="en-US" sz="1200" kern="1200">
                          <a:solidFill>
                            <a:schemeClr val="tx1">
                              <a:lumMod val="100000"/>
                            </a:schemeClr>
                          </a:solidFill>
                          <a:latin typeface="Arial" panose="020B0604020202020204" pitchFamily="34" charset="0"/>
                          <a:ea typeface="+mn-ea"/>
                          <a:cs typeface="Arial" panose="020B0604020202020204" pitchFamily="34" charset="0"/>
                        </a:rPr>
                        <a:t>_</a:t>
                      </a:r>
                      <a:r>
                        <a:rPr lang="en-US" sz="1200" b="0" i="0" u="none" strike="noStrike" noProof="0" err="1">
                          <a:solidFill>
                            <a:schemeClr val="tx1">
                              <a:lumMod val="100000"/>
                            </a:schemeClr>
                          </a:solidFill>
                          <a:latin typeface="Arial" panose="020B0604020202020204" pitchFamily="34" charset="0"/>
                          <a:cs typeface="Arial" panose="020B0604020202020204" pitchFamily="34" charset="0"/>
                        </a:rPr>
                        <a:t>vio_txt</a:t>
                      </a:r>
                      <a:r>
                        <a:rPr lang="en-US" sz="1200" b="0" i="0" u="none" strike="noStrike" noProof="0">
                          <a:solidFill>
                            <a:schemeClr val="tx1">
                              <a:lumMod val="100000"/>
                            </a:schemeClr>
                          </a:solidFill>
                          <a:latin typeface="Arial" panose="020B0604020202020204" pitchFamily="34" charset="0"/>
                          <a:cs typeface="Arial" panose="020B0604020202020204" pitchFamily="34" charset="0"/>
                        </a:rPr>
                        <a:t>}. </a:t>
                      </a: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R>
                      <a:noFill/>
                    </a:lnR>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solidFill>
                      <a:schemeClr val="bg1">
                        <a:alpha val="20000"/>
                      </a:schemeClr>
                    </a:solidFill>
                  </a:tcPr>
                </a:tc>
                <a:tc>
                  <a:txBody>
                    <a:bodyPr/>
                    <a:lstStyle/>
                    <a:p>
                      <a:pPr marL="628650" lvl="1" indent="-171450">
                        <a:spcAft>
                          <a:spcPts val="400"/>
                        </a:spcAft>
                        <a:buFont typeface="Wingdings" panose="05000000000000000000" pitchFamily="2" charset="2"/>
                        <a:buChar char="Ø"/>
                      </a:pPr>
                      <a:endParaRPr lang="en-US" sz="1200">
                        <a:solidFill>
                          <a:schemeClr val="tx1">
                            <a:lumMod val="100000"/>
                          </a:schemeClr>
                        </a:solidFill>
                        <a:latin typeface="Arial" panose="020B0604020202020204" pitchFamily="34" charset="0"/>
                        <a:cs typeface="Arial" panose="020B0604020202020204" pitchFamily="34" charset="0"/>
                      </a:endParaRPr>
                    </a:p>
                  </a:txBody>
                  <a:tcPr marT="7620" marB="0" anchor="ct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349200" algn="ctr" defTabSz="914400" rtl="0" eaLnBrk="1" fontAlgn="base" latinLnBrk="0" hangingPunct="1">
                        <a:lnSpc>
                          <a:spcPct val="100000"/>
                        </a:lnSpc>
                        <a:spcBef>
                          <a:spcPts val="0"/>
                        </a:spcBef>
                        <a:spcAft>
                          <a:spcPts val="0"/>
                        </a:spcAft>
                        <a:buClr>
                          <a:schemeClr val="tx2">
                            <a:lumMod val="100000"/>
                          </a:schemeClr>
                        </a:buClr>
                        <a:buSzPct val="100000"/>
                        <a:buFont typeface="Trebuchet MS" panose="020B0603020202020204" pitchFamily="34" charset="0"/>
                        <a:buNone/>
                        <a:tabLst/>
                        <a:defRPr/>
                      </a:pPr>
                      <a:r>
                        <a:rPr lang="en-US" sz="1200" kern="1200" dirty="0">
                          <a:solidFill>
                            <a:schemeClr val="tx1">
                              <a:lumMod val="100000"/>
                            </a:schemeClr>
                          </a:solidFill>
                          <a:latin typeface="Arial" panose="020B0604020202020204" pitchFamily="34" charset="0"/>
                          <a:ea typeface="+mn-ea"/>
                          <a:cs typeface="Arial" panose="020B0604020202020204" pitchFamily="34" charset="0"/>
                        </a:rPr>
                        <a:t>Continuous improvement</a:t>
                      </a:r>
                    </a:p>
                  </a:txBody>
                  <a:tcPr marL="0" marR="0" marT="0" marB="0" anchor="ctr">
                    <a:lnL>
                      <a:noFill/>
                    </a:lnL>
                    <a:lnT w="19050" cap="flat" cmpd="sng" algn="ctr">
                      <a:solidFill>
                        <a:schemeClr val="bg1">
                          <a:lumMod val="65000"/>
                        </a:schemeClr>
                      </a:solidFill>
                      <a:prstDash val="sysDot"/>
                      <a:round/>
                      <a:headEnd type="none" w="med" len="med"/>
                      <a:tailEnd type="none" w="med" len="med"/>
                    </a:lnT>
                    <a:lnB w="19050"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275034002"/>
                  </a:ext>
                </a:extLst>
              </a:tr>
            </a:tbl>
          </a:graphicData>
        </a:graphic>
      </p:graphicFrame>
      <p:sp>
        <p:nvSpPr>
          <p:cNvPr id="2" name="Title 1">
            <a:extLst>
              <a:ext uri="{FF2B5EF4-FFF2-40B4-BE49-F238E27FC236}">
                <a16:creationId xmlns:a16="http://schemas.microsoft.com/office/drawing/2014/main" id="{D7073CB2-7FD1-40A1-9055-EA6F6837AD43}"/>
              </a:ext>
            </a:extLst>
          </p:cNvPr>
          <p:cNvSpPr>
            <a:spLocks noGrp="1"/>
          </p:cNvSpPr>
          <p:nvPr>
            <p:ph type="title"/>
          </p:nvPr>
        </p:nvSpPr>
        <p:spPr/>
        <p:txBody>
          <a:bodyPr>
            <a:normAutofit/>
          </a:bodyPr>
          <a:lstStyle/>
          <a:p>
            <a:r>
              <a:rPr lang="en-US" sz="2400" b="1">
                <a:solidFill>
                  <a:srgbClr val="FDA110"/>
                </a:solidFill>
                <a:latin typeface="Arial" panose="020B0604020202020204" pitchFamily="34" charset="0"/>
                <a:ea typeface="+mj-ea"/>
                <a:cs typeface="Arial" panose="020B0604020202020204" pitchFamily="34" charset="0"/>
              </a:rPr>
              <a:t>{app1_name} </a:t>
            </a:r>
            <a:r>
              <a:rPr lang="en-US" sz="2400" b="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sym typeface="Trebuchet MS" panose="020B0603020202020204" pitchFamily="34" charset="0"/>
              </a:rPr>
              <a:t>Action Plan to mitigate identified risks and improve bottom line</a:t>
            </a:r>
            <a:endParaRPr lang="en-US" sz="2400">
              <a:solidFill>
                <a:schemeClr val="tx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7492A1C-01C0-4928-9A7F-918E505B4AED}"/>
              </a:ext>
            </a:extLst>
          </p:cNvPr>
          <p:cNvGrpSpPr/>
          <p:nvPr/>
        </p:nvGrpSpPr>
        <p:grpSpPr>
          <a:xfrm rot="5400000">
            <a:off x="-7916" y="1321217"/>
            <a:ext cx="1667261" cy="1041408"/>
            <a:chOff x="7007612" y="4530997"/>
            <a:chExt cx="1241049" cy="1041408"/>
          </a:xfrm>
        </p:grpSpPr>
        <p:cxnSp>
          <p:nvCxnSpPr>
            <p:cNvPr id="5" name="Straight Connector 4">
              <a:extLst>
                <a:ext uri="{FF2B5EF4-FFF2-40B4-BE49-F238E27FC236}">
                  <a16:creationId xmlns:a16="http://schemas.microsoft.com/office/drawing/2014/main" id="{C515E0CB-DE36-4030-8CB9-D10C59A38F83}"/>
                </a:ext>
              </a:extLst>
            </p:cNvPr>
            <p:cNvCxnSpPr>
              <a:cxnSpLocks/>
            </p:cNvCxnSpPr>
            <p:nvPr/>
          </p:nvCxnSpPr>
          <p:spPr>
            <a:xfrm rot="16200000" flipH="1">
              <a:off x="7624019" y="4440912"/>
              <a:ext cx="8236" cy="1241049"/>
            </a:xfrm>
            <a:prstGeom prst="line">
              <a:avLst/>
            </a:prstGeom>
            <a:ln w="9525" cap="rnd">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sp>
          <p:nvSpPr>
            <p:cNvPr id="6" name="Parallelogram 5">
              <a:extLst>
                <a:ext uri="{FF2B5EF4-FFF2-40B4-BE49-F238E27FC236}">
                  <a16:creationId xmlns:a16="http://schemas.microsoft.com/office/drawing/2014/main" id="{2737B36F-D554-4BAD-93B2-42FE857D20B9}"/>
                </a:ext>
              </a:extLst>
            </p:cNvPr>
            <p:cNvSpPr/>
            <p:nvPr/>
          </p:nvSpPr>
          <p:spPr>
            <a:xfrm rot="16200000">
              <a:off x="7167728" y="4677136"/>
              <a:ext cx="1041408" cy="749129"/>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solidFill>
                    <a:srgbClr val="C00000"/>
                  </a:solidFill>
                  <a:effectLst/>
                  <a:uLnTx/>
                  <a:uFillTx/>
                  <a:latin typeface="Arial" panose="020B0604020202020204" pitchFamily="34" charset="0"/>
                  <a:cs typeface="Arial" panose="020B0604020202020204" pitchFamily="34" charset="0"/>
                </a:rPr>
                <a:t>Fix before signing or between signing &amp; closing</a:t>
              </a:r>
              <a:endParaRPr kumimoji="0" lang="en-US" sz="1200" b="0" i="0" u="none" strike="noStrike" kern="1200" cap="none" spc="0" normalizeH="0" baseline="0" noProof="0">
                <a:ln>
                  <a:noFill/>
                </a:ln>
                <a:solidFill>
                  <a:prstClr val="white"/>
                </a:solidFill>
                <a:effectLst/>
                <a:uLnTx/>
                <a:uFillTx/>
                <a:latin typeface="Arial" panose="020B0604020202020204" pitchFamily="34" charset="0"/>
                <a:ea typeface="+mn-lt"/>
                <a:cs typeface="Arial" panose="020B0604020202020204" pitchFamily="34" charset="0"/>
              </a:endParaRPr>
            </a:p>
          </p:txBody>
        </p:sp>
      </p:grpSp>
      <p:grpSp>
        <p:nvGrpSpPr>
          <p:cNvPr id="7" name="Group 6">
            <a:extLst>
              <a:ext uri="{FF2B5EF4-FFF2-40B4-BE49-F238E27FC236}">
                <a16:creationId xmlns:a16="http://schemas.microsoft.com/office/drawing/2014/main" id="{35B96168-A8FB-42F2-A2DF-65D334418AEC}"/>
              </a:ext>
            </a:extLst>
          </p:cNvPr>
          <p:cNvGrpSpPr/>
          <p:nvPr/>
        </p:nvGrpSpPr>
        <p:grpSpPr>
          <a:xfrm rot="5400000">
            <a:off x="96972" y="2957643"/>
            <a:ext cx="1457470" cy="1041392"/>
            <a:chOff x="7083256" y="4531033"/>
            <a:chExt cx="1457470" cy="1041392"/>
          </a:xfrm>
        </p:grpSpPr>
        <p:cxnSp>
          <p:nvCxnSpPr>
            <p:cNvPr id="8" name="Straight Connector 7">
              <a:extLst>
                <a:ext uri="{FF2B5EF4-FFF2-40B4-BE49-F238E27FC236}">
                  <a16:creationId xmlns:a16="http://schemas.microsoft.com/office/drawing/2014/main" id="{3FB9CA08-E6B5-471C-B277-903D64DF8728}"/>
                </a:ext>
              </a:extLst>
            </p:cNvPr>
            <p:cNvCxnSpPr>
              <a:cxnSpLocks/>
            </p:cNvCxnSpPr>
            <p:nvPr/>
          </p:nvCxnSpPr>
          <p:spPr>
            <a:xfrm rot="16200000">
              <a:off x="7811991" y="4328582"/>
              <a:ext cx="0" cy="1457470"/>
            </a:xfrm>
            <a:prstGeom prst="line">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9" name="Parallelogram 8">
              <a:extLst>
                <a:ext uri="{FF2B5EF4-FFF2-40B4-BE49-F238E27FC236}">
                  <a16:creationId xmlns:a16="http://schemas.microsoft.com/office/drawing/2014/main" id="{6E9E836F-7153-483F-9207-7D653ED2E76B}"/>
                </a:ext>
              </a:extLst>
            </p:cNvPr>
            <p:cNvSpPr/>
            <p:nvPr/>
          </p:nvSpPr>
          <p:spPr>
            <a:xfrm rot="16200000">
              <a:off x="7303631" y="4823845"/>
              <a:ext cx="1041392"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CF7600"/>
                  </a:solidFill>
                  <a:effectLst/>
                  <a:uLnTx/>
                  <a:uFillTx/>
                  <a:latin typeface="Arial" panose="020B0604020202020204" pitchFamily="34" charset="0"/>
                  <a:cs typeface="Arial" panose="020B0604020202020204" pitchFamily="34" charset="0"/>
                </a:rPr>
                <a:t>Near term after closing</a:t>
              </a:r>
            </a:p>
          </p:txBody>
        </p:sp>
      </p:grpSp>
      <p:grpSp>
        <p:nvGrpSpPr>
          <p:cNvPr id="14" name="Group 13">
            <a:extLst>
              <a:ext uri="{FF2B5EF4-FFF2-40B4-BE49-F238E27FC236}">
                <a16:creationId xmlns:a16="http://schemas.microsoft.com/office/drawing/2014/main" id="{22968119-1273-4EB3-8DCA-CCF4CFDF0D80}"/>
              </a:ext>
            </a:extLst>
          </p:cNvPr>
          <p:cNvGrpSpPr/>
          <p:nvPr/>
        </p:nvGrpSpPr>
        <p:grpSpPr>
          <a:xfrm>
            <a:off x="245978" y="4603914"/>
            <a:ext cx="1220148" cy="1195850"/>
            <a:chOff x="276800" y="4747750"/>
            <a:chExt cx="1220148" cy="1195850"/>
          </a:xfrm>
        </p:grpSpPr>
        <p:cxnSp>
          <p:nvCxnSpPr>
            <p:cNvPr id="22" name="Straight Connector 21">
              <a:extLst>
                <a:ext uri="{FF2B5EF4-FFF2-40B4-BE49-F238E27FC236}">
                  <a16:creationId xmlns:a16="http://schemas.microsoft.com/office/drawing/2014/main" id="{D0BE9677-D649-4160-A5D1-B59EF804C6C0}"/>
                </a:ext>
              </a:extLst>
            </p:cNvPr>
            <p:cNvCxnSpPr>
              <a:cxnSpLocks/>
            </p:cNvCxnSpPr>
            <p:nvPr/>
          </p:nvCxnSpPr>
          <p:spPr>
            <a:xfrm>
              <a:off x="848395" y="4747750"/>
              <a:ext cx="0" cy="1195850"/>
            </a:xfrm>
            <a:prstGeom prst="line">
              <a:avLst/>
            </a:prstGeom>
            <a:ln w="9525" cap="rnd">
              <a:solidFill>
                <a:schemeClr val="accent2">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59740841-99FC-4326-935D-03AED16539EE}"/>
                </a:ext>
              </a:extLst>
            </p:cNvPr>
            <p:cNvSpPr/>
            <p:nvPr/>
          </p:nvSpPr>
          <p:spPr>
            <a:xfrm>
              <a:off x="276800" y="5036875"/>
              <a:ext cx="1220148" cy="455768"/>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rPr>
                <a:t>Mid &amp; Long-term actions</a:t>
              </a:r>
              <a:endParaRPr kumimoji="0" lang="en-US" sz="1800" b="0" i="0" u="none" strike="noStrike" kern="1200" cap="none" spc="0" normalizeH="0" baseline="0" noProof="0">
                <a:ln>
                  <a:noFill/>
                </a:ln>
                <a:solidFill>
                  <a:srgbClr val="293C47"/>
                </a:solidFill>
                <a:effectLst/>
                <a:uLnTx/>
                <a:uFillTx/>
                <a:latin typeface="Arial" panose="020B0604020202020204" pitchFamily="34" charset="0"/>
                <a:cs typeface="Arial" panose="020B0604020202020204" pitchFamily="34" charset="0"/>
              </a:endParaRPr>
            </a:p>
          </p:txBody>
        </p:sp>
      </p:grpSp>
      <p:sp>
        <p:nvSpPr>
          <p:cNvPr id="31" name="Isosceles Triangle 30">
            <a:extLst>
              <a:ext uri="{FF2B5EF4-FFF2-40B4-BE49-F238E27FC236}">
                <a16:creationId xmlns:a16="http://schemas.microsoft.com/office/drawing/2014/main" id="{3EA2289E-76AB-4C45-8310-09A7DC5E2CA4}"/>
              </a:ext>
            </a:extLst>
          </p:cNvPr>
          <p:cNvSpPr/>
          <p:nvPr/>
        </p:nvSpPr>
        <p:spPr>
          <a:xfrm rot="5400000">
            <a:off x="9613871" y="1911033"/>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17ED59-8945-44F5-B85D-737BD643BAF5}"/>
              </a:ext>
            </a:extLst>
          </p:cNvPr>
          <p:cNvSpPr/>
          <p:nvPr/>
        </p:nvSpPr>
        <p:spPr>
          <a:xfrm rot="5400000">
            <a:off x="9613871" y="3428611"/>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E45FF77D-67C6-4A06-AF64-0F07D3C50A91}"/>
              </a:ext>
            </a:extLst>
          </p:cNvPr>
          <p:cNvSpPr/>
          <p:nvPr/>
        </p:nvSpPr>
        <p:spPr>
          <a:xfrm rot="5400000">
            <a:off x="9620496" y="5231775"/>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304C6D-E58A-41BB-B7F4-A31F7D8DC938}"/>
              </a:ext>
            </a:extLst>
          </p:cNvPr>
          <p:cNvSpPr txBox="1"/>
          <p:nvPr/>
        </p:nvSpPr>
        <p:spPr>
          <a:xfrm>
            <a:off x="7727341" y="6443056"/>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5" name="Isosceles Triangle 24">
            <a:extLst>
              <a:ext uri="{FF2B5EF4-FFF2-40B4-BE49-F238E27FC236}">
                <a16:creationId xmlns:a16="http://schemas.microsoft.com/office/drawing/2014/main" id="{AB1D141A-5994-56DF-A09F-D5873BABC9FD}"/>
              </a:ext>
            </a:extLst>
          </p:cNvPr>
          <p:cNvSpPr/>
          <p:nvPr/>
        </p:nvSpPr>
        <p:spPr>
          <a:xfrm rot="5400000">
            <a:off x="1452593" y="1826726"/>
            <a:ext cx="168615" cy="145358"/>
          </a:xfrm>
          <a:prstGeom prst="triangle">
            <a:avLst/>
          </a:prstGeom>
          <a:noFill/>
          <a:ln w="952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6" name="Isosceles Triangle 25">
            <a:extLst>
              <a:ext uri="{FF2B5EF4-FFF2-40B4-BE49-F238E27FC236}">
                <a16:creationId xmlns:a16="http://schemas.microsoft.com/office/drawing/2014/main" id="{6D13E296-BE68-B872-28BC-CFC0C75D5658}"/>
              </a:ext>
            </a:extLst>
          </p:cNvPr>
          <p:cNvSpPr/>
          <p:nvPr/>
        </p:nvSpPr>
        <p:spPr>
          <a:xfrm rot="5400000">
            <a:off x="1434384" y="3422953"/>
            <a:ext cx="168615" cy="145358"/>
          </a:xfrm>
          <a:prstGeom prst="triangle">
            <a:avLst/>
          </a:prstGeom>
          <a:no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7" name="Isosceles Triangle 26">
            <a:extLst>
              <a:ext uri="{FF2B5EF4-FFF2-40B4-BE49-F238E27FC236}">
                <a16:creationId xmlns:a16="http://schemas.microsoft.com/office/drawing/2014/main" id="{5F945463-831F-47BC-348E-1E6E40635303}"/>
              </a:ext>
            </a:extLst>
          </p:cNvPr>
          <p:cNvSpPr/>
          <p:nvPr/>
        </p:nvSpPr>
        <p:spPr>
          <a:xfrm rot="5400000">
            <a:off x="1459512" y="5147467"/>
            <a:ext cx="168615" cy="158611"/>
          </a:xfrm>
          <a:prstGeom prst="triangle">
            <a:avLst/>
          </a:prstGeom>
          <a:no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866833" y="4869486"/>
            <a:ext cx="1463725"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immediate attention</a:t>
            </a:r>
          </a:p>
        </p:txBody>
      </p:sp>
      <p:sp>
        <p:nvSpPr>
          <p:cNvPr id="18" name="TextBox 17"/>
          <p:cNvSpPr txBox="1"/>
          <p:nvPr/>
        </p:nvSpPr>
        <p:spPr>
          <a:xfrm>
            <a:off x="6638693" y="4848801"/>
            <a:ext cx="1171796"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Size of the scope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under analysis</a:t>
            </a:r>
          </a:p>
        </p:txBody>
      </p:sp>
      <p:sp>
        <p:nvSpPr>
          <p:cNvPr id="20" name="TextBox 19"/>
          <p:cNvSpPr txBox="1"/>
          <p:nvPr/>
        </p:nvSpPr>
        <p:spPr>
          <a:xfrm>
            <a:off x="5036702" y="4850135"/>
            <a:ext cx="1399486"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Total Quality Index,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Aggregate score of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all the quality rules</a:t>
            </a:r>
          </a:p>
        </p:txBody>
      </p:sp>
      <p:sp>
        <p:nvSpPr>
          <p:cNvPr id="21" name="TextBox 20"/>
          <p:cNvSpPr txBox="1"/>
          <p:nvPr/>
        </p:nvSpPr>
        <p:spPr>
          <a:xfrm>
            <a:off x="534939" y="3555805"/>
            <a:ext cx="4409343" cy="25636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a:solidFill>
                  <a:srgbClr val="FDA110"/>
                </a:solidFill>
                <a:latin typeface="Arial" panose="020B0604020202020204"/>
              </a:rPr>
              <a:t>Summary</a:t>
            </a:r>
          </a:p>
          <a:p>
            <a:pPr marL="266700" lvl="1" indent="-175895">
              <a:spcAft>
                <a:spcPts val="600"/>
              </a:spcAft>
              <a:buClr>
                <a:schemeClr val="tx2"/>
              </a:buClr>
              <a:buSzPct val="100000"/>
              <a:buFont typeface="Arial" panose="020B0604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{app1_name} is a {app1_loc_category} application ({app1_loc_short}) and has {app1_risk_TQI} risk (TQI of {app1_grade_TQI} out of 4). </a:t>
            </a:r>
          </a:p>
          <a:p>
            <a:pPr marL="266700" lvl="1" indent="-175895">
              <a:spcAft>
                <a:spcPts val="600"/>
              </a:spcAft>
              <a:buClr>
                <a:schemeClr val="tx2"/>
              </a:buClr>
              <a:buSzPct val="100000"/>
              <a:buFont typeface="Arial" panose="020B0604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{app1_name} has {app1_aip_fix_now_vio_cnt} high priority violations to fix before closing.</a:t>
            </a:r>
          </a:p>
          <a:p>
            <a:pPr marL="266700" lvl="1" indent="-175895">
              <a:spcAft>
                <a:spcPts val="600"/>
              </a:spcAft>
              <a:buClr>
                <a:schemeClr val="tx2"/>
              </a:buClr>
              <a:buSzPct val="100000"/>
              <a:buFont typeface="Arial" panose="020B0604020202020204" pitchFamily="34" charset="0"/>
              <a:buChar char="•"/>
            </a:pPr>
            <a:r>
              <a:rPr lang="en-US" sz="1400">
                <a:solidFill>
                  <a:schemeClr val="tx1">
                    <a:lumMod val="100000"/>
                  </a:schemeClr>
                </a:solidFill>
                <a:latin typeface="Arial" panose="020B0604020202020204" pitchFamily="34" charset="0"/>
                <a:cs typeface="Arial" panose="020B0604020202020204" pitchFamily="34" charset="0"/>
              </a:rPr>
              <a:t>{app1_aip_high_vio_cnt} violations should be reviewed in near term to strengthen health of application further. </a:t>
            </a:r>
            <a:r>
              <a:rPr lang="en-US" sz="1400">
                <a:solidFill>
                  <a:schemeClr val="tx1">
                    <a:lumMod val="100000"/>
                  </a:schemeClr>
                </a:solidFill>
                <a:highlight>
                  <a:srgbClr val="FFFF00"/>
                </a:highlight>
                <a:latin typeface="Arial" panose="020B0604020202020204" pitchFamily="34" charset="0"/>
                <a:cs typeface="Arial" panose="020B0604020202020204" pitchFamily="34" charset="0"/>
              </a:rPr>
              <a:t>This will further the TQI score to </a:t>
            </a:r>
            <a:r>
              <a:rPr lang="en-US" sz="140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a:solidFill>
                  <a:schemeClr val="tx1">
                    <a:lumMod val="100000"/>
                  </a:schemeClr>
                </a:solidFill>
                <a:highlight>
                  <a:srgbClr val="FFFF00"/>
                </a:highlight>
                <a:latin typeface="Arial" panose="020B0604020202020204" pitchFamily="34" charset="0"/>
                <a:cs typeface="Arial" panose="020B0604020202020204" pitchFamily="34" charset="0"/>
              </a:rPr>
              <a:t>, efficiency to </a:t>
            </a:r>
            <a:r>
              <a:rPr lang="en-US" sz="140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a:solidFill>
                  <a:schemeClr val="tx1">
                    <a:lumMod val="100000"/>
                  </a:schemeClr>
                </a:solidFill>
                <a:highlight>
                  <a:srgbClr val="FFFF00"/>
                </a:highlight>
                <a:latin typeface="Arial" panose="020B0604020202020204" pitchFamily="34" charset="0"/>
                <a:cs typeface="Arial" panose="020B0604020202020204" pitchFamily="34" charset="0"/>
              </a:rPr>
              <a:t> and security to </a:t>
            </a:r>
            <a:r>
              <a:rPr lang="en-US" sz="1400" err="1">
                <a:solidFill>
                  <a:schemeClr val="tx1">
                    <a:lumMod val="100000"/>
                  </a:schemeClr>
                </a:solidFill>
                <a:highlight>
                  <a:srgbClr val="FFFF00"/>
                </a:highlight>
                <a:latin typeface="Arial" panose="020B0604020202020204" pitchFamily="34" charset="0"/>
                <a:cs typeface="Arial" panose="020B0604020202020204" pitchFamily="34" charset="0"/>
              </a:rPr>
              <a:t>x.xx</a:t>
            </a:r>
            <a:r>
              <a:rPr lang="en-US" sz="1400">
                <a:solidFill>
                  <a:schemeClr val="tx1">
                    <a:lumMod val="100000"/>
                  </a:schemeClr>
                </a:solidFill>
                <a:highlight>
                  <a:srgbClr val="FFFF00"/>
                </a:highlight>
                <a:latin typeface="Arial" panose="020B0604020202020204" pitchFamily="34" charset="0"/>
                <a:cs typeface="Arial" panose="020B0604020202020204" pitchFamily="34" charset="0"/>
              </a:rPr>
              <a:t>.</a:t>
            </a:r>
          </a:p>
          <a:p>
            <a:endParaRPr lang="en-GB" sz="140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2FCEF2-0D6A-496F-BCD0-5EA40A62DBD2}"/>
              </a:ext>
            </a:extLst>
          </p:cNvPr>
          <p:cNvSpPr txBox="1"/>
          <p:nvPr/>
        </p:nvSpPr>
        <p:spPr>
          <a:xfrm>
            <a:off x="9431634" y="4842738"/>
            <a:ext cx="137172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Structural flaws that need attention in near term</a:t>
            </a:r>
          </a:p>
        </p:txBody>
      </p:sp>
      <p:sp>
        <p:nvSpPr>
          <p:cNvPr id="190" name="Rectangle 189">
            <a:extLst>
              <a:ext uri="{FF2B5EF4-FFF2-40B4-BE49-F238E27FC236}">
                <a16:creationId xmlns:a16="http://schemas.microsoft.com/office/drawing/2014/main" id="{E75E0FB2-7ACE-49AC-8374-CC5833E50BC3}"/>
              </a:ext>
            </a:extLst>
          </p:cNvPr>
          <p:cNvSpPr/>
          <p:nvPr/>
        </p:nvSpPr>
        <p:spPr>
          <a:xfrm>
            <a:off x="8070778" y="3555805"/>
            <a:ext cx="1162050" cy="1162050"/>
          </a:xfrm>
          <a:prstGeom prst="rect">
            <a:avLst/>
          </a:prstGeom>
          <a:grpFill/>
          <a:ln w="381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b="1" kern="0">
                <a:solidFill>
                  <a:srgbClr val="FF0000"/>
                </a:solidFill>
                <a:latin typeface="Arial" panose="020B0604020202020204" pitchFamily="34" charset="0"/>
                <a:cs typeface="Arial" panose="020B0604020202020204" pitchFamily="34" charset="0"/>
              </a:rPr>
              <a:t>{app1_aip_fix_now_vio_cnt}</a:t>
            </a:r>
          </a:p>
          <a:p>
            <a:pPr algn="ctr">
              <a:lnSpc>
                <a:spcPct val="95000"/>
              </a:lnSpc>
            </a:pPr>
            <a:r>
              <a:rPr lang="en-US" sz="1200" kern="0">
                <a:solidFill>
                  <a:srgbClr val="575757"/>
                </a:solidFill>
                <a:latin typeface="Arial" panose="020B0604020202020204" pitchFamily="34" charset="0"/>
                <a:cs typeface="Arial" panose="020B0604020202020204" pitchFamily="34" charset="0"/>
              </a:rPr>
              <a:t>Top Priority</a:t>
            </a:r>
          </a:p>
          <a:p>
            <a:pPr algn="ctr">
              <a:lnSpc>
                <a:spcPct val="95000"/>
              </a:lnSpc>
            </a:pPr>
            <a:r>
              <a:rPr lang="en-US" sz="1200" kern="0">
                <a:solidFill>
                  <a:srgbClr val="575757"/>
                </a:solidFill>
                <a:latin typeface="Arial" panose="020B0604020202020204" pitchFamily="34" charset="0"/>
                <a:cs typeface="Arial" panose="020B0604020202020204" pitchFamily="34" charset="0"/>
              </a:rPr>
              <a:t>Violations</a:t>
            </a:r>
          </a:p>
        </p:txBody>
      </p:sp>
      <p:sp>
        <p:nvSpPr>
          <p:cNvPr id="191" name="Rectangle 190">
            <a:extLst>
              <a:ext uri="{FF2B5EF4-FFF2-40B4-BE49-F238E27FC236}">
                <a16:creationId xmlns:a16="http://schemas.microsoft.com/office/drawing/2014/main" id="{7D80A020-75B8-4247-90BF-9EF4E7C4B191}"/>
              </a:ext>
            </a:extLst>
          </p:cNvPr>
          <p:cNvSpPr/>
          <p:nvPr/>
        </p:nvSpPr>
        <p:spPr>
          <a:xfrm>
            <a:off x="6605084" y="3567918"/>
            <a:ext cx="1162050" cy="1162050"/>
          </a:xfrm>
          <a:prstGeom prst="rect">
            <a:avLst/>
          </a:prstGeom>
          <a:grpFill/>
          <a:ln w="38100" cap="flat"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GB" sz="1200" kern="0">
                <a:solidFill>
                  <a:srgbClr val="575757"/>
                </a:solidFill>
                <a:latin typeface="Arial" panose="020B0604020202020204" pitchFamily="34" charset="0"/>
                <a:cs typeface="Arial" panose="020B0604020202020204" pitchFamily="34" charset="0"/>
              </a:rPr>
              <a:t>Technical size</a:t>
            </a:r>
            <a:endParaRPr lang="en-US" sz="1200" kern="0">
              <a:solidFill>
                <a:srgbClr val="575757"/>
              </a:solidFill>
              <a:latin typeface="Arial" panose="020B0604020202020204" pitchFamily="34" charset="0"/>
              <a:cs typeface="Arial" panose="020B0604020202020204" pitchFamily="34" charset="0"/>
            </a:endParaRPr>
          </a:p>
          <a:p>
            <a:pPr algn="ctr">
              <a:lnSpc>
                <a:spcPct val="95000"/>
              </a:lnSpc>
            </a:pPr>
            <a:r>
              <a:rPr lang="en-US" sz="2000" b="1" kern="0" spc="-100">
                <a:solidFill>
                  <a:srgbClr val="295E7E"/>
                </a:solidFill>
                <a:latin typeface="Arial" panose="020B0604020202020204" pitchFamily="34" charset="0"/>
                <a:cs typeface="Arial" panose="020B0604020202020204" pitchFamily="34" charset="0"/>
              </a:rPr>
              <a:t>{app1_loc}</a:t>
            </a:r>
          </a:p>
          <a:p>
            <a:pPr algn="ctr">
              <a:lnSpc>
                <a:spcPct val="95000"/>
              </a:lnSpc>
            </a:pPr>
            <a:r>
              <a:rPr lang="en-GB" sz="1200" kern="0">
                <a:solidFill>
                  <a:srgbClr val="575757"/>
                </a:solidFill>
                <a:latin typeface="Arial" panose="020B0604020202020204" pitchFamily="34" charset="0"/>
                <a:cs typeface="Arial" panose="020B0604020202020204" pitchFamily="34" charset="0"/>
              </a:rPr>
              <a:t>Lines of code</a:t>
            </a:r>
            <a:endParaRPr lang="en-US" sz="1200" kern="0">
              <a:solidFill>
                <a:srgbClr val="575757"/>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6BE0388A-DE1C-4E2B-833C-A472263F5E1A}"/>
              </a:ext>
            </a:extLst>
          </p:cNvPr>
          <p:cNvSpPr/>
          <p:nvPr/>
        </p:nvSpPr>
        <p:spPr>
          <a:xfrm>
            <a:off x="9536472" y="3555805"/>
            <a:ext cx="1162050" cy="1162050"/>
          </a:xfrm>
          <a:prstGeom prst="rect">
            <a:avLst/>
          </a:prstGeom>
          <a:grpFill/>
          <a:ln w="38100" cap="flat"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5000"/>
              </a:lnSpc>
            </a:pPr>
            <a:r>
              <a:rPr lang="en-US" sz="2000" b="1" kern="0">
                <a:solidFill>
                  <a:srgbClr val="FFC000"/>
                </a:solidFill>
                <a:latin typeface="Arial" panose="020B0604020202020204" pitchFamily="34" charset="0"/>
                <a:cs typeface="Arial" panose="020B0604020202020204" pitchFamily="34" charset="0"/>
              </a:rPr>
              <a:t>{app1_aip_high_vio_cnt}</a:t>
            </a:r>
            <a:endParaRPr lang="en-US" sz="1200" b="1" kern="0">
              <a:solidFill>
                <a:srgbClr val="FFC000"/>
              </a:solidFill>
              <a:latin typeface="Arial" panose="020B0604020202020204" pitchFamily="34" charset="0"/>
              <a:cs typeface="Arial" panose="020B0604020202020204" pitchFamily="34" charset="0"/>
            </a:endParaRPr>
          </a:p>
          <a:p>
            <a:pPr algn="ctr">
              <a:lnSpc>
                <a:spcPct val="95000"/>
              </a:lnSpc>
            </a:pPr>
            <a:r>
              <a:rPr lang="en-US" sz="1200" kern="0">
                <a:solidFill>
                  <a:srgbClr val="575757"/>
                </a:solidFill>
                <a:latin typeface="Arial" panose="020B0604020202020204" pitchFamily="34" charset="0"/>
                <a:cs typeface="Arial" panose="020B0604020202020204" pitchFamily="34" charset="0"/>
              </a:rPr>
              <a:t>Next Priority</a:t>
            </a:r>
          </a:p>
          <a:p>
            <a:pPr algn="ctr">
              <a:lnSpc>
                <a:spcPct val="95000"/>
              </a:lnSpc>
            </a:pPr>
            <a:r>
              <a:rPr lang="en-US" sz="1200" kern="0">
                <a:solidFill>
                  <a:srgbClr val="575757"/>
                </a:solidFill>
                <a:latin typeface="Arial" panose="020B0604020202020204" pitchFamily="34" charset="0"/>
                <a:cs typeface="Arial" panose="020B0604020202020204" pitchFamily="34" charset="0"/>
              </a:rPr>
              <a:t>Violations</a:t>
            </a:r>
          </a:p>
        </p:txBody>
      </p:sp>
      <p:sp>
        <p:nvSpPr>
          <p:cNvPr id="14" name="TextBox 13"/>
          <p:cNvSpPr txBox="1"/>
          <p:nvPr/>
        </p:nvSpPr>
        <p:spPr>
          <a:xfrm>
            <a:off x="9268731" y="2716437"/>
            <a:ext cx="1429879"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Ramp up difficulties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for newcomers</a:t>
            </a:r>
          </a:p>
        </p:txBody>
      </p:sp>
      <p:sp>
        <p:nvSpPr>
          <p:cNvPr id="189" name="app1_grade_Transferability_text">
            <a:extLst>
              <a:ext uri="{FF2B5EF4-FFF2-40B4-BE49-F238E27FC236}">
                <a16:creationId xmlns:a16="http://schemas.microsoft.com/office/drawing/2014/main" id="{E1D359BE-81C1-4803-ACF2-3F8809868624}"/>
              </a:ext>
            </a:extLst>
          </p:cNvPr>
          <p:cNvSpPr txBox="1"/>
          <p:nvPr/>
        </p:nvSpPr>
        <p:spPr>
          <a:xfrm>
            <a:off x="9618026" y="165918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rgbClr val="00B050"/>
                </a:solidFill>
                <a:latin typeface="Arial" panose="020B0604020202020204" pitchFamily="34" charset="0"/>
                <a:cs typeface="Arial" panose="020B0604020202020204" pitchFamily="34" charset="0"/>
              </a:rPr>
              <a:t>{app1_grade_Transferability}</a:t>
            </a:r>
          </a:p>
        </p:txBody>
      </p:sp>
      <p:graphicFrame>
        <p:nvGraphicFramePr>
          <p:cNvPr id="49" name="app1_grade_Transferability_slider">
            <a:extLst>
              <a:ext uri="{FF2B5EF4-FFF2-40B4-BE49-F238E27FC236}">
                <a16:creationId xmlns:a16="http://schemas.microsoft.com/office/drawing/2014/main" id="{F9E54115-BBC1-47A4-87DD-C8DA2ACE992D}"/>
              </a:ext>
            </a:extLst>
          </p:cNvPr>
          <p:cNvGraphicFramePr/>
          <p:nvPr>
            <p:extLst>
              <p:ext uri="{D42A27DB-BD31-4B8C-83A1-F6EECF244321}">
                <p14:modId xmlns:p14="http://schemas.microsoft.com/office/powerpoint/2010/main" val="1418810306"/>
              </p:ext>
            </p:extLst>
          </p:nvPr>
        </p:nvGraphicFramePr>
        <p:xfrm>
          <a:off x="9402645" y="2149747"/>
          <a:ext cx="1162050" cy="439775"/>
        </p:xfrm>
        <a:graphic>
          <a:graphicData uri="http://schemas.openxmlformats.org/drawingml/2006/chart">
            <c:chart xmlns:c="http://schemas.openxmlformats.org/drawingml/2006/chart" xmlns:r="http://schemas.openxmlformats.org/officeDocument/2006/relationships" r:id="rId3"/>
          </a:graphicData>
        </a:graphic>
      </p:graphicFrame>
      <p:sp>
        <p:nvSpPr>
          <p:cNvPr id="92" name="app1_grade_Transferability_box">
            <a:extLst>
              <a:ext uri="{FF2B5EF4-FFF2-40B4-BE49-F238E27FC236}">
                <a16:creationId xmlns:a16="http://schemas.microsoft.com/office/drawing/2014/main" id="{4F130CA8-C6D8-4E36-8D7F-BFAA87A01458}"/>
              </a:ext>
            </a:extLst>
          </p:cNvPr>
          <p:cNvSpPr/>
          <p:nvPr/>
        </p:nvSpPr>
        <p:spPr>
          <a:xfrm>
            <a:off x="9402645" y="1419221"/>
            <a:ext cx="1162050" cy="115300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Transferability</a:t>
            </a:r>
          </a:p>
        </p:txBody>
      </p:sp>
      <p:sp>
        <p:nvSpPr>
          <p:cNvPr id="11" name="TextBox 10"/>
          <p:cNvSpPr txBox="1"/>
          <p:nvPr/>
        </p:nvSpPr>
        <p:spPr>
          <a:xfrm>
            <a:off x="7247337" y="2725483"/>
            <a:ext cx="1458733"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Adaptability to</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changing regulations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business needs</a:t>
            </a:r>
          </a:p>
        </p:txBody>
      </p:sp>
      <p:sp>
        <p:nvSpPr>
          <p:cNvPr id="188" name="app1_grade_Changeability_text">
            <a:extLst>
              <a:ext uri="{FF2B5EF4-FFF2-40B4-BE49-F238E27FC236}">
                <a16:creationId xmlns:a16="http://schemas.microsoft.com/office/drawing/2014/main" id="{50286BA7-EDC0-449C-85A6-4911457CC876}"/>
              </a:ext>
            </a:extLst>
          </p:cNvPr>
          <p:cNvSpPr txBox="1"/>
          <p:nvPr/>
        </p:nvSpPr>
        <p:spPr>
          <a:xfrm>
            <a:off x="7611059" y="1677307"/>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{app1_grade_Changeability}</a:t>
            </a:r>
          </a:p>
        </p:txBody>
      </p:sp>
      <p:graphicFrame>
        <p:nvGraphicFramePr>
          <p:cNvPr id="48" name="app1_grade_Changeability_slider">
            <a:extLst>
              <a:ext uri="{FF2B5EF4-FFF2-40B4-BE49-F238E27FC236}">
                <a16:creationId xmlns:a16="http://schemas.microsoft.com/office/drawing/2014/main" id="{090F634E-F1E0-4F23-A6CA-4067D270C546}"/>
              </a:ext>
            </a:extLst>
          </p:cNvPr>
          <p:cNvGraphicFramePr/>
          <p:nvPr>
            <p:extLst>
              <p:ext uri="{D42A27DB-BD31-4B8C-83A1-F6EECF244321}">
                <p14:modId xmlns:p14="http://schemas.microsoft.com/office/powerpoint/2010/main" val="748973881"/>
              </p:ext>
            </p:extLst>
          </p:nvPr>
        </p:nvGraphicFramePr>
        <p:xfrm>
          <a:off x="7395678" y="2150672"/>
          <a:ext cx="1162050" cy="447896"/>
        </p:xfrm>
        <a:graphic>
          <a:graphicData uri="http://schemas.openxmlformats.org/drawingml/2006/chart">
            <c:chart xmlns:c="http://schemas.openxmlformats.org/drawingml/2006/chart" xmlns:r="http://schemas.openxmlformats.org/officeDocument/2006/relationships" r:id="rId4"/>
          </a:graphicData>
        </a:graphic>
      </p:graphicFrame>
      <p:sp>
        <p:nvSpPr>
          <p:cNvPr id="94" name="app1_grade_Changeability_box">
            <a:extLst>
              <a:ext uri="{FF2B5EF4-FFF2-40B4-BE49-F238E27FC236}">
                <a16:creationId xmlns:a16="http://schemas.microsoft.com/office/drawing/2014/main" id="{28697300-766C-40A0-B6B4-62F3AF5AE6A7}"/>
              </a:ext>
            </a:extLst>
          </p:cNvPr>
          <p:cNvSpPr/>
          <p:nvPr/>
        </p:nvSpPr>
        <p:spPr>
          <a:xfrm>
            <a:off x="7395678" y="1419221"/>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Changeability</a:t>
            </a:r>
          </a:p>
        </p:txBody>
      </p:sp>
      <p:sp>
        <p:nvSpPr>
          <p:cNvPr id="10" name="TextBox 9"/>
          <p:cNvSpPr txBox="1"/>
          <p:nvPr/>
        </p:nvSpPr>
        <p:spPr>
          <a:xfrm>
            <a:off x="5116938" y="2799703"/>
            <a:ext cx="1567737"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Security vulnerabilities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and likelihood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of breaches </a:t>
            </a:r>
          </a:p>
        </p:txBody>
      </p:sp>
      <p:sp>
        <p:nvSpPr>
          <p:cNvPr id="187" name="app1_grade_Security_text">
            <a:extLst>
              <a:ext uri="{FF2B5EF4-FFF2-40B4-BE49-F238E27FC236}">
                <a16:creationId xmlns:a16="http://schemas.microsoft.com/office/drawing/2014/main" id="{B21484D1-A27E-4A7F-BCA5-9CF4D5FFDB6D}"/>
              </a:ext>
            </a:extLst>
          </p:cNvPr>
          <p:cNvSpPr txBox="1"/>
          <p:nvPr/>
        </p:nvSpPr>
        <p:spPr>
          <a:xfrm>
            <a:off x="5535162" y="1697226"/>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{app1_grade_Security}</a:t>
            </a:r>
          </a:p>
        </p:txBody>
      </p:sp>
      <p:graphicFrame>
        <p:nvGraphicFramePr>
          <p:cNvPr id="47" name="app1_grade_Security_slider">
            <a:extLst>
              <a:ext uri="{FF2B5EF4-FFF2-40B4-BE49-F238E27FC236}">
                <a16:creationId xmlns:a16="http://schemas.microsoft.com/office/drawing/2014/main" id="{CB48DA4D-3DDA-4198-8A34-BB750E0FBD07}"/>
              </a:ext>
            </a:extLst>
          </p:cNvPr>
          <p:cNvGraphicFramePr/>
          <p:nvPr>
            <p:extLst>
              <p:ext uri="{D42A27DB-BD31-4B8C-83A1-F6EECF244321}">
                <p14:modId xmlns:p14="http://schemas.microsoft.com/office/powerpoint/2010/main" val="3319366093"/>
              </p:ext>
            </p:extLst>
          </p:nvPr>
        </p:nvGraphicFramePr>
        <p:xfrm>
          <a:off x="5319781" y="2083147"/>
          <a:ext cx="1162050" cy="447896"/>
        </p:xfrm>
        <a:graphic>
          <a:graphicData uri="http://schemas.openxmlformats.org/drawingml/2006/chart">
            <c:chart xmlns:c="http://schemas.openxmlformats.org/drawingml/2006/chart" xmlns:r="http://schemas.openxmlformats.org/officeDocument/2006/relationships" r:id="rId5"/>
          </a:graphicData>
        </a:graphic>
      </p:graphicFrame>
      <p:sp>
        <p:nvSpPr>
          <p:cNvPr id="95" name="app1_grade_Security_box">
            <a:extLst>
              <a:ext uri="{FF2B5EF4-FFF2-40B4-BE49-F238E27FC236}">
                <a16:creationId xmlns:a16="http://schemas.microsoft.com/office/drawing/2014/main" id="{39009748-50A4-4A52-A943-98A60A4E88C2}"/>
              </a:ext>
            </a:extLst>
          </p:cNvPr>
          <p:cNvSpPr/>
          <p:nvPr/>
        </p:nvSpPr>
        <p:spPr>
          <a:xfrm>
            <a:off x="5319781" y="1419221"/>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Security</a:t>
            </a:r>
          </a:p>
          <a:p>
            <a:pPr algn="ctr">
              <a:lnSpc>
                <a:spcPct val="95000"/>
              </a:lnSpc>
            </a:pPr>
            <a:endParaRPr lang="en-US" sz="1200" b="1" kern="0">
              <a:solidFill>
                <a:srgbClr val="575757"/>
              </a:solidFill>
              <a:latin typeface="Arial" panose="020B0604020202020204" pitchFamily="34" charset="0"/>
              <a:cs typeface="Arial" panose="020B0604020202020204" pitchFamily="34" charset="0"/>
            </a:endParaRPr>
          </a:p>
        </p:txBody>
      </p:sp>
      <p:sp>
        <p:nvSpPr>
          <p:cNvPr id="9" name="TextBox 8"/>
          <p:cNvSpPr txBox="1"/>
          <p:nvPr/>
        </p:nvSpPr>
        <p:spPr>
          <a:xfrm>
            <a:off x="2915815" y="2760453"/>
            <a:ext cx="1638461"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Resource consumption,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scalability and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performance issues</a:t>
            </a:r>
          </a:p>
        </p:txBody>
      </p:sp>
      <p:sp>
        <p:nvSpPr>
          <p:cNvPr id="186" name="app1_grade_Efficiency_text">
            <a:extLst>
              <a:ext uri="{FF2B5EF4-FFF2-40B4-BE49-F238E27FC236}">
                <a16:creationId xmlns:a16="http://schemas.microsoft.com/office/drawing/2014/main" id="{CD3ED407-EE3C-44E1-96C7-427D507AB9E3}"/>
              </a:ext>
            </a:extLst>
          </p:cNvPr>
          <p:cNvSpPr txBox="1"/>
          <p:nvPr/>
        </p:nvSpPr>
        <p:spPr>
          <a:xfrm>
            <a:off x="3368220" y="1697425"/>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kern="0">
                <a:solidFill>
                  <a:srgbClr val="FF0000"/>
                </a:solidFill>
                <a:latin typeface="Arial" panose="020B0604020202020204" pitchFamily="34" charset="0"/>
                <a:cs typeface="Arial" panose="020B0604020202020204" pitchFamily="34" charset="0"/>
              </a:rPr>
              <a:t>{app1_grade_</a:t>
            </a:r>
            <a:r>
              <a:rPr lang="en-US" sz="2000" b="1" kern="0">
                <a:solidFill>
                  <a:srgbClr val="575757"/>
                </a:solidFill>
                <a:latin typeface="Arial" panose="020B0604020202020204" pitchFamily="34" charset="0"/>
                <a:cs typeface="Arial" panose="020B0604020202020204" pitchFamily="34" charset="0"/>
              </a:rPr>
              <a:t>Efficiency</a:t>
            </a:r>
            <a:r>
              <a:rPr lang="en-US" sz="2000" b="1" kern="0">
                <a:solidFill>
                  <a:srgbClr val="FF0000"/>
                </a:solidFill>
                <a:latin typeface="Arial" panose="020B0604020202020204" pitchFamily="34" charset="0"/>
                <a:cs typeface="Arial" panose="020B0604020202020204" pitchFamily="34" charset="0"/>
              </a:rPr>
              <a:t>}</a:t>
            </a:r>
            <a:endParaRPr lang="en-US" sz="2000" b="1" kern="0">
              <a:solidFill>
                <a:srgbClr val="575757"/>
              </a:solidFill>
              <a:latin typeface="Arial" panose="020B0604020202020204" pitchFamily="34" charset="0"/>
              <a:cs typeface="Arial" panose="020B0604020202020204" pitchFamily="34" charset="0"/>
            </a:endParaRPr>
          </a:p>
        </p:txBody>
      </p:sp>
      <p:graphicFrame>
        <p:nvGraphicFramePr>
          <p:cNvPr id="46" name="app1_grade_Efficiency_slider">
            <a:extLst>
              <a:ext uri="{FF2B5EF4-FFF2-40B4-BE49-F238E27FC236}">
                <a16:creationId xmlns:a16="http://schemas.microsoft.com/office/drawing/2014/main" id="{50B9E406-F172-4D56-A01E-91F678D8643A}"/>
              </a:ext>
            </a:extLst>
          </p:cNvPr>
          <p:cNvGraphicFramePr/>
          <p:nvPr>
            <p:extLst>
              <p:ext uri="{D42A27DB-BD31-4B8C-83A1-F6EECF244321}">
                <p14:modId xmlns:p14="http://schemas.microsoft.com/office/powerpoint/2010/main" val="3980446741"/>
              </p:ext>
            </p:extLst>
          </p:nvPr>
        </p:nvGraphicFramePr>
        <p:xfrm>
          <a:off x="3155200" y="2152401"/>
          <a:ext cx="1162050" cy="447896"/>
        </p:xfrm>
        <a:graphic>
          <a:graphicData uri="http://schemas.openxmlformats.org/drawingml/2006/chart">
            <c:chart xmlns:c="http://schemas.openxmlformats.org/drawingml/2006/chart" xmlns:r="http://schemas.openxmlformats.org/officeDocument/2006/relationships" r:id="rId6"/>
          </a:graphicData>
        </a:graphic>
      </p:graphicFrame>
      <p:sp>
        <p:nvSpPr>
          <p:cNvPr id="93" name="app1_grade_Efficiency_box">
            <a:extLst>
              <a:ext uri="{FF2B5EF4-FFF2-40B4-BE49-F238E27FC236}">
                <a16:creationId xmlns:a16="http://schemas.microsoft.com/office/drawing/2014/main" id="{50952F9D-F658-42A2-B525-4FF644B3C311}"/>
              </a:ext>
            </a:extLst>
          </p:cNvPr>
          <p:cNvSpPr/>
          <p:nvPr/>
        </p:nvSpPr>
        <p:spPr>
          <a:xfrm>
            <a:off x="3152840" y="1419221"/>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Efficiency</a:t>
            </a:r>
          </a:p>
        </p:txBody>
      </p:sp>
      <p:sp>
        <p:nvSpPr>
          <p:cNvPr id="8" name="TextBox 7"/>
          <p:cNvSpPr txBox="1"/>
          <p:nvPr/>
        </p:nvSpPr>
        <p:spPr>
          <a:xfrm>
            <a:off x="939303" y="2725483"/>
            <a:ext cx="1413850" cy="5539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1200">
                <a:solidFill>
                  <a:srgbClr val="575757"/>
                </a:solidFill>
                <a:latin typeface="Arial" panose="020B0604020202020204" pitchFamily="34" charset="0"/>
                <a:cs typeface="Arial" panose="020B0604020202020204" pitchFamily="34" charset="0"/>
              </a:rPr>
              <a:t>Likelihood of outage,</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data integrity or </a:t>
            </a:r>
            <a:br>
              <a:rPr lang="en-US" sz="1200">
                <a:solidFill>
                  <a:srgbClr val="575757"/>
                </a:solidFill>
                <a:latin typeface="Arial" panose="020B0604020202020204" pitchFamily="34" charset="0"/>
                <a:cs typeface="Arial" panose="020B0604020202020204" pitchFamily="34" charset="0"/>
              </a:rPr>
            </a:br>
            <a:r>
              <a:rPr lang="en-US" sz="1200">
                <a:solidFill>
                  <a:srgbClr val="575757"/>
                </a:solidFill>
                <a:latin typeface="Arial" panose="020B0604020202020204" pitchFamily="34" charset="0"/>
                <a:cs typeface="Arial" panose="020B0604020202020204" pitchFamily="34" charset="0"/>
              </a:rPr>
              <a:t>reliability issues</a:t>
            </a:r>
          </a:p>
        </p:txBody>
      </p:sp>
      <p:sp>
        <p:nvSpPr>
          <p:cNvPr id="88" name="app1_grade_Robustness_text">
            <a:extLst>
              <a:ext uri="{FF2B5EF4-FFF2-40B4-BE49-F238E27FC236}">
                <a16:creationId xmlns:a16="http://schemas.microsoft.com/office/drawing/2014/main" id="{54E4418E-370B-4B13-9D07-678CAA2B11C9}"/>
              </a:ext>
            </a:extLst>
          </p:cNvPr>
          <p:cNvSpPr txBox="1"/>
          <p:nvPr/>
        </p:nvSpPr>
        <p:spPr>
          <a:xfrm>
            <a:off x="1280583" y="1733265"/>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latin typeface="Arial" panose="020B0604020202020204" pitchFamily="34" charset="0"/>
                <a:cs typeface="Arial" panose="020B0604020202020204" pitchFamily="34" charset="0"/>
              </a:rPr>
              <a:t>{app1_grade_Robustness}</a:t>
            </a:r>
            <a:endParaRPr lang="en-US">
              <a:solidFill>
                <a:srgbClr val="00B050"/>
              </a:solidFill>
              <a:latin typeface="Arial" panose="020B0604020202020204" pitchFamily="34" charset="0"/>
              <a:cs typeface="Arial" panose="020B0604020202020204" pitchFamily="34" charset="0"/>
            </a:endParaRPr>
          </a:p>
        </p:txBody>
      </p:sp>
      <p:graphicFrame>
        <p:nvGraphicFramePr>
          <p:cNvPr id="85" name="app1_grade_Robustness_slider">
            <a:extLst>
              <a:ext uri="{FF2B5EF4-FFF2-40B4-BE49-F238E27FC236}">
                <a16:creationId xmlns:a16="http://schemas.microsoft.com/office/drawing/2014/main" id="{81AD9D61-DE74-45FF-8CEA-F0C228426AF7}"/>
              </a:ext>
            </a:extLst>
          </p:cNvPr>
          <p:cNvGraphicFramePr/>
          <p:nvPr>
            <p:extLst>
              <p:ext uri="{D42A27DB-BD31-4B8C-83A1-F6EECF244321}">
                <p14:modId xmlns:p14="http://schemas.microsoft.com/office/powerpoint/2010/main" val="2204534261"/>
              </p:ext>
            </p:extLst>
          </p:nvPr>
        </p:nvGraphicFramePr>
        <p:xfrm>
          <a:off x="1065203" y="2143174"/>
          <a:ext cx="1162050" cy="447896"/>
        </p:xfrm>
        <a:graphic>
          <a:graphicData uri="http://schemas.openxmlformats.org/drawingml/2006/chart">
            <c:chart xmlns:c="http://schemas.openxmlformats.org/drawingml/2006/chart" xmlns:r="http://schemas.openxmlformats.org/officeDocument/2006/relationships" r:id="rId7"/>
          </a:graphicData>
        </a:graphic>
      </p:graphicFrame>
      <p:sp>
        <p:nvSpPr>
          <p:cNvPr id="87" name="app1_grade_Robustness_box">
            <a:extLst>
              <a:ext uri="{FF2B5EF4-FFF2-40B4-BE49-F238E27FC236}">
                <a16:creationId xmlns:a16="http://schemas.microsoft.com/office/drawing/2014/main" id="{B8626C36-933F-4C30-B78E-E30EC35E0C1A}"/>
              </a:ext>
            </a:extLst>
          </p:cNvPr>
          <p:cNvSpPr/>
          <p:nvPr/>
        </p:nvSpPr>
        <p:spPr>
          <a:xfrm>
            <a:off x="1065203" y="1419221"/>
            <a:ext cx="1162050" cy="11620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US" sz="1200" b="1" kern="0">
                <a:solidFill>
                  <a:srgbClr val="575757"/>
                </a:solidFill>
                <a:latin typeface="Arial" panose="020B0604020202020204" pitchFamily="34" charset="0"/>
                <a:cs typeface="Arial" panose="020B0604020202020204" pitchFamily="34" charset="0"/>
              </a:rPr>
              <a:t>Robustness</a:t>
            </a:r>
          </a:p>
        </p:txBody>
      </p:sp>
      <p:sp>
        <p:nvSpPr>
          <p:cNvPr id="201" name="app1_grade_TQI_text">
            <a:extLst>
              <a:ext uri="{FF2B5EF4-FFF2-40B4-BE49-F238E27FC236}">
                <a16:creationId xmlns:a16="http://schemas.microsoft.com/office/drawing/2014/main" id="{784E9F71-54AE-434E-9CFE-152DC2DC7902}"/>
              </a:ext>
            </a:extLst>
          </p:cNvPr>
          <p:cNvSpPr txBox="1"/>
          <p:nvPr/>
        </p:nvSpPr>
        <p:spPr>
          <a:xfrm>
            <a:off x="5359170" y="3817862"/>
            <a:ext cx="731289" cy="400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91440" rIns="91440" bIns="45720" numCol="1" spcCol="0" rtlCol="0" fromWordArt="0" anchor="ctr" anchorCtr="0" forceAA="0" compatLnSpc="1">
            <a:prstTxWarp prst="textNoShape">
              <a:avLst/>
            </a:prstTxWarp>
            <a:noAutofit/>
          </a:bodyPr>
          <a:lstStyle>
            <a:defPPr>
              <a:defRPr lang="en-US"/>
            </a:defPPr>
            <a:lvl1pPr algn="ctr">
              <a:defRPr sz="2000" b="1">
                <a:solidFill>
                  <a:srgbClr val="FFC000"/>
                </a:solidFill>
              </a:defRPr>
            </a:lvl1pPr>
          </a:lstStyle>
          <a:p>
            <a:r>
              <a:rPr lang="en-US">
                <a:solidFill>
                  <a:schemeClr val="tx1"/>
                </a:solidFill>
                <a:latin typeface="Arial" panose="020B0604020202020204" pitchFamily="34" charset="0"/>
                <a:cs typeface="Arial" panose="020B0604020202020204" pitchFamily="34" charset="0"/>
              </a:rPr>
              <a:t>{app1_grade_TQI}</a:t>
            </a:r>
          </a:p>
        </p:txBody>
      </p:sp>
      <p:graphicFrame>
        <p:nvGraphicFramePr>
          <p:cNvPr id="50" name="app1_grade_TQI_slider">
            <a:extLst>
              <a:ext uri="{FF2B5EF4-FFF2-40B4-BE49-F238E27FC236}">
                <a16:creationId xmlns:a16="http://schemas.microsoft.com/office/drawing/2014/main" id="{EDA1F78F-1E1E-4795-BD44-F59AA143CD14}"/>
              </a:ext>
            </a:extLst>
          </p:cNvPr>
          <p:cNvGraphicFramePr/>
          <p:nvPr>
            <p:extLst>
              <p:ext uri="{D42A27DB-BD31-4B8C-83A1-F6EECF244321}">
                <p14:modId xmlns:p14="http://schemas.microsoft.com/office/powerpoint/2010/main" val="2289222948"/>
              </p:ext>
            </p:extLst>
          </p:nvPr>
        </p:nvGraphicFramePr>
        <p:xfrm>
          <a:off x="5096104" y="4296366"/>
          <a:ext cx="1162050" cy="447896"/>
        </p:xfrm>
        <a:graphic>
          <a:graphicData uri="http://schemas.openxmlformats.org/drawingml/2006/chart">
            <c:chart xmlns:c="http://schemas.openxmlformats.org/drawingml/2006/chart" xmlns:r="http://schemas.openxmlformats.org/officeDocument/2006/relationships" r:id="rId8"/>
          </a:graphicData>
        </a:graphic>
      </p:graphicFrame>
      <p:sp>
        <p:nvSpPr>
          <p:cNvPr id="192" name="app1_grade_TQI_box">
            <a:extLst>
              <a:ext uri="{FF2B5EF4-FFF2-40B4-BE49-F238E27FC236}">
                <a16:creationId xmlns:a16="http://schemas.microsoft.com/office/drawing/2014/main" id="{4A3529E1-D866-4913-A11A-DE4CA13C6582}"/>
              </a:ext>
            </a:extLst>
          </p:cNvPr>
          <p:cNvSpPr/>
          <p:nvPr/>
        </p:nvSpPr>
        <p:spPr>
          <a:xfrm>
            <a:off x="5116938" y="3572234"/>
            <a:ext cx="1162050" cy="1162050"/>
          </a:xfrm>
          <a:prstGeom prst="rect">
            <a:avLst/>
          </a:prstGeom>
          <a:grpFill/>
          <a:ln w="38100" cap="flat"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lnSpc>
                <a:spcPct val="95000"/>
              </a:lnSpc>
            </a:pPr>
            <a:r>
              <a:rPr lang="en-GB" sz="1200" b="1" kern="0">
                <a:solidFill>
                  <a:srgbClr val="575757"/>
                </a:solidFill>
                <a:latin typeface="Arial" panose="020B0604020202020204" pitchFamily="34" charset="0"/>
                <a:cs typeface="Arial" panose="020B0604020202020204" pitchFamily="34" charset="0"/>
              </a:rPr>
              <a:t>TQI</a:t>
            </a:r>
            <a:endParaRPr lang="en-US" sz="1200" b="1" kern="0">
              <a:solidFill>
                <a:srgbClr val="575757"/>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54A91E9F-4081-4B3D-A90C-2B579E8BF1CA}"/>
              </a:ext>
            </a:extLst>
          </p:cNvPr>
          <p:cNvGrpSpPr/>
          <p:nvPr/>
        </p:nvGrpSpPr>
        <p:grpSpPr>
          <a:xfrm>
            <a:off x="5130091" y="5542080"/>
            <a:ext cx="6110487" cy="548673"/>
            <a:chOff x="7294907" y="5684879"/>
            <a:chExt cx="4458422" cy="548673"/>
          </a:xfrm>
        </p:grpSpPr>
        <p:grpSp>
          <p:nvGrpSpPr>
            <p:cNvPr id="51" name="Group 50">
              <a:extLst>
                <a:ext uri="{FF2B5EF4-FFF2-40B4-BE49-F238E27FC236}">
                  <a16:creationId xmlns:a16="http://schemas.microsoft.com/office/drawing/2014/main" id="{6F4065B8-5681-4003-9651-28F8695CF137}"/>
                </a:ext>
              </a:extLst>
            </p:cNvPr>
            <p:cNvGrpSpPr/>
            <p:nvPr/>
          </p:nvGrpSpPr>
          <p:grpSpPr>
            <a:xfrm>
              <a:off x="7297312" y="6046424"/>
              <a:ext cx="1214233" cy="187128"/>
              <a:chOff x="6717312" y="6299200"/>
              <a:chExt cx="1214233" cy="187128"/>
            </a:xfrm>
          </p:grpSpPr>
          <p:sp>
            <p:nvSpPr>
              <p:cNvPr id="66" name="Rectangle 65">
                <a:extLst>
                  <a:ext uri="{FF2B5EF4-FFF2-40B4-BE49-F238E27FC236}">
                    <a16:creationId xmlns:a16="http://schemas.microsoft.com/office/drawing/2014/main" id="{F0DE6F86-6B26-4013-894B-528842519482}"/>
                  </a:ext>
                </a:extLst>
              </p:cNvPr>
              <p:cNvSpPr/>
              <p:nvPr/>
            </p:nvSpPr>
            <p:spPr>
              <a:xfrm>
                <a:off x="6717312" y="6299200"/>
                <a:ext cx="205841" cy="187128"/>
              </a:xfrm>
              <a:prstGeom prst="rect">
                <a:avLst/>
              </a:prstGeom>
              <a:solidFill>
                <a:srgbClr val="E71C57"/>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1200">
                    <a:solidFill>
                      <a:srgbClr val="FFFFFF"/>
                    </a:solidFill>
                    <a:latin typeface="Arial" panose="020B0604020202020204" pitchFamily="34" charset="0"/>
                    <a:cs typeface="Arial" panose="020B0604020202020204" pitchFamily="34" charset="0"/>
                  </a:rPr>
                  <a:t>1</a:t>
                </a:r>
                <a:endParaRPr lang="en-US" sz="1200">
                  <a:solidFill>
                    <a:srgbClr val="FFFFFF"/>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C201B853-B5FC-47BD-8DB5-1A819F665B35}"/>
                  </a:ext>
                </a:extLst>
              </p:cNvPr>
              <p:cNvSpPr txBox="1"/>
              <p:nvPr/>
            </p:nvSpPr>
            <p:spPr>
              <a:xfrm>
                <a:off x="6978428" y="6300431"/>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Very high risk</a:t>
                </a:r>
              </a:p>
            </p:txBody>
          </p:sp>
        </p:grpSp>
        <p:grpSp>
          <p:nvGrpSpPr>
            <p:cNvPr id="52" name="Group 51">
              <a:extLst>
                <a:ext uri="{FF2B5EF4-FFF2-40B4-BE49-F238E27FC236}">
                  <a16:creationId xmlns:a16="http://schemas.microsoft.com/office/drawing/2014/main" id="{A4B7997C-5F12-4C01-BCBA-EFDC9983C3CC}"/>
                </a:ext>
              </a:extLst>
            </p:cNvPr>
            <p:cNvGrpSpPr/>
            <p:nvPr/>
          </p:nvGrpSpPr>
          <p:grpSpPr>
            <a:xfrm>
              <a:off x="8532049" y="6046424"/>
              <a:ext cx="1010039" cy="187128"/>
              <a:chOff x="6717312" y="6492282"/>
              <a:chExt cx="1010039" cy="187128"/>
            </a:xfrm>
          </p:grpSpPr>
          <p:sp>
            <p:nvSpPr>
              <p:cNvPr id="64" name="Rectangle 63">
                <a:extLst>
                  <a:ext uri="{FF2B5EF4-FFF2-40B4-BE49-F238E27FC236}">
                    <a16:creationId xmlns:a16="http://schemas.microsoft.com/office/drawing/2014/main" id="{82772872-7597-4C16-9713-86C4E6572C91}"/>
                  </a:ext>
                </a:extLst>
              </p:cNvPr>
              <p:cNvSpPr/>
              <p:nvPr/>
            </p:nvSpPr>
            <p:spPr>
              <a:xfrm>
                <a:off x="6717312" y="6492282"/>
                <a:ext cx="205841" cy="187128"/>
              </a:xfrm>
              <a:prstGeom prst="rect">
                <a:avLst/>
              </a:prstGeom>
              <a:solidFill>
                <a:srgbClr val="FFC000"/>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2</a:t>
                </a:r>
              </a:p>
            </p:txBody>
          </p:sp>
          <p:sp>
            <p:nvSpPr>
              <p:cNvPr id="65" name="TextBox 64">
                <a:extLst>
                  <a:ext uri="{FF2B5EF4-FFF2-40B4-BE49-F238E27FC236}">
                    <a16:creationId xmlns:a16="http://schemas.microsoft.com/office/drawing/2014/main" id="{B298A425-50CB-427E-9485-5DD87AF64569}"/>
                  </a:ext>
                </a:extLst>
              </p:cNvPr>
              <p:cNvSpPr txBox="1"/>
              <p:nvPr/>
            </p:nvSpPr>
            <p:spPr>
              <a:xfrm>
                <a:off x="6978428" y="6493513"/>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GB" sz="1200">
                    <a:solidFill>
                      <a:srgbClr val="575757"/>
                    </a:solidFill>
                    <a:latin typeface="Arial" panose="020B0604020202020204" pitchFamily="34" charset="0"/>
                    <a:cs typeface="Arial" panose="020B0604020202020204" pitchFamily="34" charset="0"/>
                  </a:rPr>
                  <a:t>High risk</a:t>
                </a:r>
                <a:endParaRPr lang="en-US" sz="1200">
                  <a:solidFill>
                    <a:srgbClr val="575757"/>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180C929D-65E3-4CD1-AE86-7AADF366D5BA}"/>
                </a:ext>
              </a:extLst>
            </p:cNvPr>
            <p:cNvGrpSpPr/>
            <p:nvPr/>
          </p:nvGrpSpPr>
          <p:grpSpPr>
            <a:xfrm>
              <a:off x="9453870" y="6046424"/>
              <a:ext cx="1214233" cy="187128"/>
              <a:chOff x="6670526" y="6693151"/>
              <a:chExt cx="1214233" cy="187128"/>
            </a:xfrm>
          </p:grpSpPr>
          <p:sp>
            <p:nvSpPr>
              <p:cNvPr id="62" name="Rectangle 61">
                <a:extLst>
                  <a:ext uri="{FF2B5EF4-FFF2-40B4-BE49-F238E27FC236}">
                    <a16:creationId xmlns:a16="http://schemas.microsoft.com/office/drawing/2014/main" id="{A49E23D6-C3D3-4DD0-99C1-C348E7DDFB72}"/>
                  </a:ext>
                </a:extLst>
              </p:cNvPr>
              <p:cNvSpPr/>
              <p:nvPr/>
            </p:nvSpPr>
            <p:spPr>
              <a:xfrm>
                <a:off x="6670526" y="6693151"/>
                <a:ext cx="205841" cy="187128"/>
              </a:xfrm>
              <a:prstGeom prst="rect">
                <a:avLst/>
              </a:prstGeom>
              <a:solidFill>
                <a:srgbClr val="D4DF3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3</a:t>
                </a:r>
              </a:p>
            </p:txBody>
          </p:sp>
          <p:sp>
            <p:nvSpPr>
              <p:cNvPr id="63" name="TextBox 62">
                <a:extLst>
                  <a:ext uri="{FF2B5EF4-FFF2-40B4-BE49-F238E27FC236}">
                    <a16:creationId xmlns:a16="http://schemas.microsoft.com/office/drawing/2014/main" id="{D2602B42-F08B-4497-B2D0-64E275462A88}"/>
                  </a:ext>
                </a:extLst>
              </p:cNvPr>
              <p:cNvSpPr txBox="1"/>
              <p:nvPr/>
            </p:nvSpPr>
            <p:spPr>
              <a:xfrm>
                <a:off x="6931642" y="6694382"/>
                <a:ext cx="953117"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Medium risk</a:t>
                </a:r>
              </a:p>
            </p:txBody>
          </p:sp>
        </p:grpSp>
        <p:grpSp>
          <p:nvGrpSpPr>
            <p:cNvPr id="54" name="Group 53">
              <a:extLst>
                <a:ext uri="{FF2B5EF4-FFF2-40B4-BE49-F238E27FC236}">
                  <a16:creationId xmlns:a16="http://schemas.microsoft.com/office/drawing/2014/main" id="{146D6F1E-A989-46CB-BCFB-F36D05724CB8}"/>
                </a:ext>
              </a:extLst>
            </p:cNvPr>
            <p:cNvGrpSpPr/>
            <p:nvPr/>
          </p:nvGrpSpPr>
          <p:grpSpPr>
            <a:xfrm>
              <a:off x="10743290" y="6046424"/>
              <a:ext cx="1010039" cy="187128"/>
              <a:chOff x="6717312" y="6915774"/>
              <a:chExt cx="1010039" cy="187128"/>
            </a:xfrm>
          </p:grpSpPr>
          <p:sp>
            <p:nvSpPr>
              <p:cNvPr id="60" name="Rectangle 59">
                <a:extLst>
                  <a:ext uri="{FF2B5EF4-FFF2-40B4-BE49-F238E27FC236}">
                    <a16:creationId xmlns:a16="http://schemas.microsoft.com/office/drawing/2014/main" id="{C79A69BE-3837-4E30-8AFC-A1F6CBEE6F72}"/>
                  </a:ext>
                </a:extLst>
              </p:cNvPr>
              <p:cNvSpPr/>
              <p:nvPr/>
            </p:nvSpPr>
            <p:spPr>
              <a:xfrm>
                <a:off x="6717312" y="6915774"/>
                <a:ext cx="205841" cy="1871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a:solidFill>
                      <a:srgbClr val="FFFFFF"/>
                    </a:solidFill>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D1B691AD-95BF-4E51-AECC-DDFBBCD2535D}"/>
                  </a:ext>
                </a:extLst>
              </p:cNvPr>
              <p:cNvSpPr txBox="1"/>
              <p:nvPr/>
            </p:nvSpPr>
            <p:spPr>
              <a:xfrm>
                <a:off x="6978428" y="6917005"/>
                <a:ext cx="748923"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200">
                    <a:solidFill>
                      <a:srgbClr val="575757"/>
                    </a:solidFill>
                    <a:latin typeface="Arial" panose="020B0604020202020204" pitchFamily="34" charset="0"/>
                    <a:cs typeface="Arial" panose="020B0604020202020204" pitchFamily="34" charset="0"/>
                  </a:rPr>
                  <a:t>Low risk</a:t>
                </a:r>
              </a:p>
            </p:txBody>
          </p:sp>
        </p:grpSp>
        <p:sp>
          <p:nvSpPr>
            <p:cNvPr id="55" name="Rectangle 54">
              <a:extLst>
                <a:ext uri="{FF2B5EF4-FFF2-40B4-BE49-F238E27FC236}">
                  <a16:creationId xmlns:a16="http://schemas.microsoft.com/office/drawing/2014/main" id="{8BC38503-0BA9-484E-A416-32137028E4D1}"/>
                </a:ext>
              </a:extLst>
            </p:cNvPr>
            <p:cNvSpPr/>
            <p:nvPr/>
          </p:nvSpPr>
          <p:spPr>
            <a:xfrm>
              <a:off x="7297312" y="5869545"/>
              <a:ext cx="4261838" cy="99260"/>
            </a:xfrm>
            <a:prstGeom prst="rect">
              <a:avLst/>
            </a:prstGeom>
            <a:gradFill flip="none" rotWithShape="1">
              <a:gsLst>
                <a:gs pos="35000">
                  <a:srgbClr val="FFFF00"/>
                </a:gs>
                <a:gs pos="70000">
                  <a:srgbClr val="FFC000"/>
                </a:gs>
                <a:gs pos="100000">
                  <a:srgbClr val="FF0000"/>
                </a:gs>
                <a:gs pos="0">
                  <a:schemeClr val="tx2"/>
                </a:gs>
              </a:gsLst>
              <a:path path="circle">
                <a:fillToRect l="100000" t="100000"/>
              </a:path>
              <a:tileRect r="-100000" b="-100000"/>
            </a:gra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CAF74FB-E68F-496C-8B78-0B05E957342F}"/>
                </a:ext>
              </a:extLst>
            </p:cNvPr>
            <p:cNvSpPr txBox="1"/>
            <p:nvPr/>
          </p:nvSpPr>
          <p:spPr>
            <a:xfrm>
              <a:off x="7294907"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1</a:t>
              </a:r>
              <a:endParaRPr lang="en-US" sz="1200">
                <a:solidFill>
                  <a:srgbClr val="5757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361413E-9C3C-456C-BCE0-1A24E615E53C}"/>
                </a:ext>
              </a:extLst>
            </p:cNvPr>
            <p:cNvSpPr txBox="1"/>
            <p:nvPr/>
          </p:nvSpPr>
          <p:spPr>
            <a:xfrm>
              <a:off x="11476595"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4</a:t>
              </a:r>
              <a:endParaRPr lang="en-US" sz="1200">
                <a:solidFill>
                  <a:srgbClr val="575757"/>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9669861D-B996-477A-B3C0-77B3E9926F57}"/>
                </a:ext>
              </a:extLst>
            </p:cNvPr>
            <p:cNvSpPr txBox="1"/>
            <p:nvPr/>
          </p:nvSpPr>
          <p:spPr>
            <a:xfrm>
              <a:off x="8688803"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2</a:t>
              </a:r>
              <a:endParaRPr lang="en-US" sz="1200">
                <a:solidFill>
                  <a:srgbClr val="575757"/>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D7B5A79-707D-4CCB-9222-1131A64881E8}"/>
                </a:ext>
              </a:extLst>
            </p:cNvPr>
            <p:cNvSpPr txBox="1"/>
            <p:nvPr/>
          </p:nvSpPr>
          <p:spPr>
            <a:xfrm>
              <a:off x="10082699" y="5684879"/>
              <a:ext cx="84960" cy="184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GB" sz="1200">
                  <a:solidFill>
                    <a:srgbClr val="575757"/>
                  </a:solidFill>
                  <a:latin typeface="Arial" panose="020B0604020202020204" pitchFamily="34" charset="0"/>
                  <a:cs typeface="Arial" panose="020B0604020202020204" pitchFamily="34" charset="0"/>
                </a:rPr>
                <a:t>3</a:t>
              </a:r>
              <a:endParaRPr lang="en-US" sz="1200">
                <a:solidFill>
                  <a:srgbClr val="575757"/>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A877622D-946F-4468-8E4D-A6417E37F5CD}"/>
              </a:ext>
            </a:extLst>
          </p:cNvPr>
          <p:cNvSpPr txBox="1"/>
          <p:nvPr/>
        </p:nvSpPr>
        <p:spPr>
          <a:xfrm>
            <a:off x="5206925" y="6299281"/>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569CD6"/>
                </a:solidFill>
                <a:effectLst/>
                <a:latin typeface="Arial" panose="020B0604020202020204" pitchFamily="34" charset="0"/>
                <a:cs typeface="Arial" panose="020B0604020202020204" pitchFamily="34" charset="0"/>
              </a:rPr>
              <a:t>{</a:t>
            </a:r>
            <a:r>
              <a:rPr lang="en-US" b="0" err="1">
                <a:solidFill>
                  <a:srgbClr val="569CD6"/>
                </a:solidFill>
                <a:effectLst/>
                <a:latin typeface="Arial" panose="020B0604020202020204" pitchFamily="34" charset="0"/>
                <a:cs typeface="Arial" panose="020B0604020202020204" pitchFamily="34" charset="0"/>
              </a:rPr>
              <a:t>app_per_page</a:t>
            </a:r>
            <a:r>
              <a:rPr lang="en-US" b="0">
                <a:solidFill>
                  <a:srgbClr val="569CD6"/>
                </a:solidFill>
                <a:effectLst/>
                <a:latin typeface="Arial" panose="020B0604020202020204" pitchFamily="34" charset="0"/>
                <a:cs typeface="Arial" panose="020B0604020202020204" pitchFamily="34" charset="0"/>
              </a:rPr>
              <a:t>}</a:t>
            </a:r>
            <a:endParaRPr lang="en-US" b="0">
              <a:solidFill>
                <a:srgbClr val="D4D4D4"/>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B1D833-3B9F-4E7E-8114-62A4838C3B03}"/>
              </a:ext>
            </a:extLst>
          </p:cNvPr>
          <p:cNvSpPr>
            <a:spLocks noGrp="1"/>
          </p:cNvSpPr>
          <p:nvPr>
            <p:ph type="title"/>
          </p:nvPr>
        </p:nvSpPr>
        <p:spPr/>
        <p:txBody>
          <a:bodyPr/>
          <a:lstStyle/>
          <a:p>
            <a:r>
              <a:rPr lang="en-US" sz="2400" b="1">
                <a:solidFill>
                  <a:srgbClr val="FDA110"/>
                </a:solidFill>
                <a:latin typeface="Arial" panose="020B0604020202020204" pitchFamily="34" charset="0"/>
                <a:ea typeface="+mj-ea"/>
                <a:cs typeface="Arial" panose="020B0604020202020204" pitchFamily="34" charset="0"/>
              </a:rPr>
              <a:t>{app1_name} </a:t>
            </a:r>
            <a:r>
              <a:rPr lang="en-US" sz="2400">
                <a:solidFill>
                  <a:srgbClr val="293C47"/>
                </a:solidFill>
                <a:latin typeface="Arial" panose="020B0604020202020204" pitchFamily="34" charset="0"/>
                <a:ea typeface="+mj-ea"/>
                <a:cs typeface="Arial" panose="020B0604020202020204" pitchFamily="34" charset="0"/>
                <a:sym typeface="Trebuchet MS" panose="020B0603020202020204" pitchFamily="34" charset="0"/>
              </a:rPr>
              <a:t>has {app1_risk_TQI} risks, needs remediation to improve efficiency and security</a:t>
            </a:r>
            <a:endParaRPr lang="en-US"/>
          </a:p>
        </p:txBody>
      </p:sp>
    </p:spTree>
    <p:custDataLst>
      <p:tags r:id="rId1"/>
    </p:custDataLst>
    <p:extLst>
      <p:ext uri="{BB962C8B-B14F-4D97-AF65-F5344CB8AC3E}">
        <p14:creationId xmlns:p14="http://schemas.microsoft.com/office/powerpoint/2010/main" val="155270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33BA49-44C2-41E0-8A5F-10881248D9C0}"/>
              </a:ext>
            </a:extLst>
          </p:cNvPr>
          <p:cNvSpPr txBox="1"/>
          <p:nvPr/>
        </p:nvSpPr>
        <p:spPr>
          <a:xfrm>
            <a:off x="5108257" y="2955391"/>
            <a:ext cx="6609860" cy="1445131"/>
          </a:xfrm>
          <a:prstGeom prst="rect">
            <a:avLst/>
          </a:prstGeom>
          <a:noFill/>
        </p:spPr>
        <p:txBody>
          <a:bodyPr wrap="square" lIns="0" tIns="0" rIns="0" bIns="0" rtlCol="0" anchor="t">
            <a:noAutofit/>
          </a:bodyPr>
          <a:lstStyle/>
          <a:p>
            <a:pPr marL="279400" lvl="1"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chemeClr val="tx1">
                    <a:lumMod val="100000"/>
                  </a:schemeClr>
                </a:solidFill>
                <a:latin typeface="Arial" panose="020B0604020202020204" pitchFamily="34" charset="0"/>
                <a:cs typeface="Arial" panose="020B0604020202020204" pitchFamily="34" charset="0"/>
              </a:rPr>
              <a:t>{app1_name} is a {app1_loc_category} </a:t>
            </a:r>
            <a:r>
              <a:rPr lang="en-US" sz="1200" dirty="0">
                <a:solidFill>
                  <a:srgbClr val="293C47"/>
                </a:solidFill>
                <a:latin typeface="Arial" panose="020B0604020202020204" pitchFamily="34" charset="0"/>
                <a:cs typeface="Arial" panose="020B0604020202020204" pitchFamily="34" charset="0"/>
              </a:rPr>
              <a:t>size application with {app1_loc_short}, mostly </a:t>
            </a:r>
            <a:r>
              <a:rPr lang="en-US" sz="1200" dirty="0">
                <a:solidFill>
                  <a:srgbClr val="293C47"/>
                </a:solidFill>
                <a:highlight>
                  <a:srgbClr val="FFFF00"/>
                </a:highlight>
                <a:latin typeface="Arial" panose="020B0604020202020204" pitchFamily="34" charset="0"/>
                <a:cs typeface="Arial" panose="020B0604020202020204" pitchFamily="34" charset="0"/>
              </a:rPr>
              <a:t>HTML5 (94.5%) with few SQL files. </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The overall quality of the application is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app1_risk_TQI</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as it has a total quality index </a:t>
            </a:r>
            <a:r>
              <a:rPr lang="en-US" sz="1200" dirty="0">
                <a:solidFill>
                  <a:srgbClr val="293C47"/>
                </a:solidFill>
                <a:latin typeface="Arial" panose="020B0604020202020204" pitchFamily="34" charset="0"/>
                <a:cs typeface="Arial" panose="020B0604020202020204" pitchFamily="34" charset="0"/>
              </a:rPr>
              <a:t>of {</a:t>
            </a:r>
            <a:r>
              <a:rPr lang="en-US" sz="1200" dirty="0">
                <a:solidFill>
                  <a:schemeClr val="tx1">
                    <a:lumMod val="100000"/>
                  </a:schemeClr>
                </a:solidFill>
                <a:latin typeface="Arial" panose="020B0604020202020204" pitchFamily="34" charset="0"/>
                <a:cs typeface="Arial" panose="020B0604020202020204" pitchFamily="34" charset="0"/>
              </a:rPr>
              <a:t>app1_risk_grade_TQI</a:t>
            </a:r>
            <a:r>
              <a:rPr lang="en-US" sz="1200" dirty="0">
                <a:solidFill>
                  <a:srgbClr val="293C47"/>
                </a:solidFill>
                <a:latin typeface="Arial" panose="020B0604020202020204" pitchFamily="34" charset="0"/>
                <a:cs typeface="Arial" panose="020B0604020202020204" pitchFamily="34" charset="0"/>
              </a:rPr>
              <a:t>} </a:t>
            </a:r>
            <a:r>
              <a:rPr lang="en-US" sz="1200" dirty="0">
                <a:solidFill>
                  <a:srgbClr val="293C47"/>
                </a:solidFill>
                <a:highlight>
                  <a:srgbClr val="FFFF00"/>
                </a:highlight>
                <a:latin typeface="Arial" panose="020B0604020202020204" pitchFamily="34" charset="0"/>
                <a:cs typeface="Arial" panose="020B0604020202020204" pitchFamily="34" charset="0"/>
              </a:rPr>
              <a:t>but</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the major health factors are below 3,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mostly security which has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app1_risk_Security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app1_grade_Security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 and efficiency which has </a:t>
            </a:r>
            <a:r>
              <a:rPr lang="en-US" sz="1200" dirty="0">
                <a:solidFill>
                  <a:srgbClr val="293C47"/>
                </a:solidFill>
                <a:latin typeface="Arial" panose="020B0604020202020204" pitchFamily="34" charset="0"/>
                <a:cs typeface="Arial" panose="020B0604020202020204" pitchFamily="34" charset="0"/>
              </a:rPr>
              <a:t>{app1_risk_Efficiency} </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risk (</a:t>
            </a:r>
            <a:r>
              <a:rPr lang="en-US" sz="1200" dirty="0">
                <a:solidFill>
                  <a:srgbClr val="293C47"/>
                </a:solidFill>
                <a:latin typeface="Arial" panose="020B0604020202020204" pitchFamily="34" charset="0"/>
                <a:cs typeface="Arial" panose="020B0604020202020204" pitchFamily="34" charset="0"/>
              </a:rPr>
              <a:t>{</a:t>
            </a:r>
            <a:r>
              <a:rPr lang="en-US" sz="1200" dirty="0">
                <a:solidFill>
                  <a:schemeClr val="tx1">
                    <a:lumMod val="100000"/>
                  </a:schemeClr>
                </a:solidFill>
                <a:latin typeface="Arial" panose="020B0604020202020204" pitchFamily="34" charset="0"/>
                <a:cs typeface="Arial" panose="020B0604020202020204" pitchFamily="34" charset="0"/>
              </a:rPr>
              <a:t>app1_grade_Efficiency</a:t>
            </a:r>
            <a:r>
              <a:rPr lang="en-US" sz="1200" dirty="0">
                <a:solidFill>
                  <a:srgbClr val="293C47"/>
                </a:solidFill>
                <a:latin typeface="Arial" panose="020B0604020202020204" pitchFamily="34" charset="0"/>
                <a:cs typeface="Arial" panose="020B0604020202020204" pitchFamily="34" charset="0"/>
              </a:rPr>
              <a:t>}</a:t>
            </a: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To bring it to the low-risk zone some remediation plan needed on</a:t>
            </a:r>
          </a:p>
          <a:p>
            <a:pPr marL="736600" lvl="2" indent="-171450">
              <a:lnSpc>
                <a:spcPct val="90000"/>
              </a:lnSpc>
              <a:spcAft>
                <a:spcPts val="600"/>
              </a:spcAft>
              <a:buClr>
                <a:schemeClr val="tx2">
                  <a:lumMod val="100000"/>
                </a:schemeClr>
              </a:buClr>
              <a:buSzPct val="100000"/>
              <a:buFont typeface="Arial" panose="020B0604020202020204" pitchFamily="34" charset="0"/>
              <a:buChar char="•"/>
            </a:pPr>
            <a:r>
              <a:rPr lang="en-US" sz="1200" dirty="0">
                <a:solidFill>
                  <a:srgbClr val="293C47"/>
                </a:solidFill>
                <a:highlight>
                  <a:srgbClr val="FFFF00"/>
                </a:highlight>
                <a:latin typeface="Arial" panose="020B0604020202020204" pitchFamily="34" charset="0"/>
                <a:cs typeface="Arial" panose="020B0604020202020204" pitchFamily="34" charset="0"/>
              </a:rPr>
              <a:t>S</a:t>
            </a:r>
            <a:r>
              <a:rPr kumimoji="0" lang="en-US" sz="1200" b="0" i="0" strike="noStrike" kern="1200" cap="none" spc="0" normalizeH="0" baseline="0" noProof="0" dirty="0" err="1">
                <a:ln>
                  <a:noFill/>
                </a:ln>
                <a:solidFill>
                  <a:srgbClr val="293C47"/>
                </a:solidFill>
                <a:effectLst/>
                <a:highlight>
                  <a:srgbClr val="FFFF00"/>
                </a:highlight>
                <a:uLnTx/>
                <a:uFillTx/>
                <a:latin typeface="Arial" panose="020B0604020202020204" pitchFamily="34" charset="0"/>
                <a:cs typeface="Arial" panose="020B0604020202020204" pitchFamily="34" charset="0"/>
              </a:rPr>
              <a:t>ecurity</a:t>
            </a:r>
            <a:r>
              <a:rPr kumimoji="0" lang="en-US" sz="1200" b="0" i="0"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t>: This health factor needs early attention to make sure vulnerabilities like stored passwords in config files, weak encryption algorithm, user inputs not</a:t>
            </a:r>
          </a:p>
          <a:p>
            <a:pPr marL="279400" lvl="1" indent="-171450">
              <a:lnSpc>
                <a:spcPct val="90000"/>
              </a:lnSpc>
              <a:spcAft>
                <a:spcPts val="600"/>
              </a:spcAft>
              <a:buClr>
                <a:schemeClr val="tx2">
                  <a:lumMod val="100000"/>
                </a:schemeClr>
              </a:buClr>
              <a:buSzPct val="100000"/>
              <a:buFont typeface="Arial" panose="020B0604020202020204" pitchFamily="34" charset="0"/>
              <a:buChar char="•"/>
            </a:pPr>
            <a:r>
              <a:rPr kumimoji="0" lang="en-US" sz="1200" b="0" i="0" u="none" strike="noStrike" kern="1200" cap="none" spc="0" normalizeH="0" baseline="0" noProof="0" dirty="0">
                <a:ln>
                  <a:noFill/>
                </a:ln>
                <a:solidFill>
                  <a:srgbClr val="293C47"/>
                </a:solidFill>
                <a:effectLst/>
                <a:uLnTx/>
                <a:uFillTx/>
                <a:latin typeface="Arial" panose="020B0604020202020204" pitchFamily="34" charset="0"/>
                <a:cs typeface="Arial" panose="020B0604020202020204" pitchFamily="34" charset="0"/>
              </a:rPr>
              <a:t>Density of violations under critical rules are distributed to different technical criteria (please refer to top violations list to the left)</a:t>
            </a:r>
            <a:r>
              <a:rPr lang="en-US" sz="1200" u="none" dirty="0">
                <a:solidFill>
                  <a:srgbClr val="293C47"/>
                </a:solidFill>
                <a:latin typeface="Arial" panose="020B0604020202020204" pitchFamily="34" charset="0"/>
                <a:cs typeface="Arial" panose="020B0604020202020204" pitchFamily="34" charset="0"/>
              </a:rPr>
              <a:t>.</a:t>
            </a:r>
            <a:br>
              <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rPr>
            </a:br>
            <a:endParaRPr kumimoji="0" lang="en-US" sz="1200" b="0" i="0" u="none" strike="noStrike" kern="1200" cap="none" spc="0" normalizeH="0" baseline="0" noProof="0" dirty="0">
              <a:ln>
                <a:noFill/>
              </a:ln>
              <a:solidFill>
                <a:srgbClr val="293C47"/>
              </a:solidFill>
              <a:effectLst/>
              <a:highlight>
                <a:srgbClr val="FFFF00"/>
              </a:highlight>
              <a:uLnTx/>
              <a:uFillTx/>
              <a:latin typeface="Arial" panose="020B0604020202020204" pitchFamily="34" charset="0"/>
              <a:cs typeface="Arial" panose="020B0604020202020204" pitchFamily="34" charset="0"/>
            </a:endParaRPr>
          </a:p>
          <a:p>
            <a:pPr marL="107950" lvl="1">
              <a:lnSpc>
                <a:spcPct val="90000"/>
              </a:lnSpc>
              <a:buClr>
                <a:schemeClr val="tx2">
                  <a:lumMod val="100000"/>
                </a:schemeClr>
              </a:buClr>
              <a:buSzPct val="100000"/>
            </a:pPr>
            <a:endParaRPr lang="en-US" sz="1200" dirty="0">
              <a:solidFill>
                <a:schemeClr val="tx1">
                  <a:lumMod val="100000"/>
                </a:schemeClr>
              </a:solidFill>
              <a:highlight>
                <a:srgbClr val="FFFF00"/>
              </a:highlight>
              <a:latin typeface="Arial" panose="020B0604020202020204" pitchFamily="34" charset="0"/>
              <a:cs typeface="Arial" panose="020B0604020202020204" pitchFamily="34" charset="0"/>
            </a:endParaRPr>
          </a:p>
        </p:txBody>
      </p:sp>
      <p:sp>
        <p:nvSpPr>
          <p:cNvPr id="9" name="TextBox 8"/>
          <p:cNvSpPr txBox="1"/>
          <p:nvPr/>
        </p:nvSpPr>
        <p:spPr>
          <a:xfrm>
            <a:off x="333105" y="4400522"/>
            <a:ext cx="4688037" cy="3323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chemeClr val="accent3"/>
                </a:solidFill>
                <a:latin typeface="Arial" panose="020B0604020202020204" pitchFamily="34" charset="0"/>
                <a:cs typeface="Arial" panose="020B0604020202020204" pitchFamily="34" charset="0"/>
              </a:rPr>
              <a:t>Critical rules with most violations – Mostly coming from {app1_summary_total_bus_txt}</a:t>
            </a:r>
            <a:endParaRPr lang="en-US" sz="1100">
              <a:solidFill>
                <a:schemeClr val="accent3"/>
              </a:solidFill>
              <a:highlight>
                <a:srgbClr val="FFFF00"/>
              </a:highlight>
              <a:latin typeface="Arial" panose="020B0604020202020204" pitchFamily="34" charset="0"/>
              <a:cs typeface="Arial" panose="020B0604020202020204" pitchFamily="34" charset="0"/>
            </a:endParaRPr>
          </a:p>
        </p:txBody>
      </p:sp>
      <p:sp>
        <p:nvSpPr>
          <p:cNvPr id="11" name="TextBox 10"/>
          <p:cNvSpPr txBox="1"/>
          <p:nvPr/>
        </p:nvSpPr>
        <p:spPr>
          <a:xfrm>
            <a:off x="1579895" y="2710478"/>
            <a:ext cx="2427026" cy="1554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200" b="1">
                <a:solidFill>
                  <a:srgbClr val="CF7600"/>
                </a:solidFill>
                <a:latin typeface="Arial" panose="020B0604020202020204" pitchFamily="34" charset="0"/>
                <a:cs typeface="Arial" panose="020B0604020202020204" pitchFamily="34" charset="0"/>
              </a:rPr>
              <a:t>Lines of code by technology</a:t>
            </a:r>
          </a:p>
        </p:txBody>
      </p:sp>
      <p:cxnSp>
        <p:nvCxnSpPr>
          <p:cNvPr id="12" name="Straight Connector 11"/>
          <p:cNvCxnSpPr/>
          <p:nvPr/>
        </p:nvCxnSpPr>
        <p:spPr>
          <a:xfrm>
            <a:off x="630000" y="830636"/>
            <a:ext cx="4114801"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289" y="734096"/>
            <a:ext cx="2414995" cy="166504"/>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rgbClr val="575757"/>
                </a:solidFill>
                <a:latin typeface="Arial" panose="020B0604020202020204" pitchFamily="34" charset="0"/>
                <a:cs typeface="Arial" panose="020B0604020202020204" pitchFamily="34" charset="0"/>
              </a:rPr>
              <a:t>{app1_name}</a:t>
            </a:r>
          </a:p>
        </p:txBody>
      </p:sp>
      <p:sp>
        <p:nvSpPr>
          <p:cNvPr id="24" name="TextBox 23"/>
          <p:cNvSpPr txBox="1"/>
          <p:nvPr/>
        </p:nvSpPr>
        <p:spPr>
          <a:xfrm>
            <a:off x="630000" y="2974766"/>
            <a:ext cx="1609725" cy="2616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Technical size</a:t>
            </a:r>
          </a:p>
        </p:txBody>
      </p:sp>
      <p:sp>
        <p:nvSpPr>
          <p:cNvPr id="25" name="TextBox 24"/>
          <p:cNvSpPr txBox="1"/>
          <p:nvPr/>
        </p:nvSpPr>
        <p:spPr>
          <a:xfrm>
            <a:off x="3033505" y="2983139"/>
            <a:ext cx="1852560" cy="2699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a:solidFill>
                  <a:srgbClr val="CF7600"/>
                </a:solidFill>
                <a:latin typeface="Arial" panose="020B0604020202020204" pitchFamily="34" charset="0"/>
                <a:cs typeface="Arial" panose="020B0604020202020204" pitchFamily="34" charset="0"/>
              </a:rPr>
              <a:t>Statistics on violations</a:t>
            </a:r>
          </a:p>
        </p:txBody>
      </p:sp>
      <p:graphicFrame>
        <p:nvGraphicFramePr>
          <p:cNvPr id="29" name="app1_top_violations">
            <a:extLst>
              <a:ext uri="{FF2B5EF4-FFF2-40B4-BE49-F238E27FC236}">
                <a16:creationId xmlns:a16="http://schemas.microsoft.com/office/drawing/2014/main" id="{CFAFA5C5-87DE-4C2D-A7E6-9767D28C53A9}"/>
              </a:ext>
            </a:extLst>
          </p:cNvPr>
          <p:cNvGraphicFramePr>
            <a:graphicFrameLocks noGrp="1"/>
          </p:cNvGraphicFramePr>
          <p:nvPr>
            <p:extLst>
              <p:ext uri="{D42A27DB-BD31-4B8C-83A1-F6EECF244321}">
                <p14:modId xmlns:p14="http://schemas.microsoft.com/office/powerpoint/2010/main" val="255769057"/>
              </p:ext>
            </p:extLst>
          </p:nvPr>
        </p:nvGraphicFramePr>
        <p:xfrm>
          <a:off x="333105" y="4816204"/>
          <a:ext cx="4612827" cy="498076"/>
        </p:xfrm>
        <a:graphic>
          <a:graphicData uri="http://schemas.openxmlformats.org/drawingml/2006/table">
            <a:tbl>
              <a:tblPr firstRow="1">
                <a:tableStyleId>{9D7B26C5-4107-4FEC-AEDC-1716B250A1EF}</a:tableStyleId>
              </a:tblPr>
              <a:tblGrid>
                <a:gridCol w="3505970">
                  <a:extLst>
                    <a:ext uri="{9D8B030D-6E8A-4147-A177-3AD203B41FA5}">
                      <a16:colId xmlns:a16="http://schemas.microsoft.com/office/drawing/2014/main" val="1459625848"/>
                    </a:ext>
                  </a:extLst>
                </a:gridCol>
                <a:gridCol w="1106857">
                  <a:extLst>
                    <a:ext uri="{9D8B030D-6E8A-4147-A177-3AD203B41FA5}">
                      <a16:colId xmlns:a16="http://schemas.microsoft.com/office/drawing/2014/main" val="85577481"/>
                    </a:ext>
                  </a:extLst>
                </a:gridCol>
              </a:tblGrid>
              <a:tr h="20916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Rule Name</a:t>
                      </a:r>
                      <a:endParaRPr lang="en-US" sz="1000" b="1" kern="1200">
                        <a:solidFill>
                          <a:srgbClr val="295E7E"/>
                        </a:solidFill>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000" b="1" kern="1200">
                          <a:solidFill>
                            <a:srgbClr val="295E7E"/>
                          </a:solidFill>
                          <a:latin typeface="+mn-lt"/>
                          <a:ea typeface="+mn-ea"/>
                          <a:cs typeface="+mn-cs"/>
                        </a:rPr>
                        <a:t>No. of Violations</a:t>
                      </a:r>
                      <a:endParaRPr lang="en-US" sz="1000" b="1" kern="1200">
                        <a:solidFill>
                          <a:srgbClr val="295E7E"/>
                        </a:solidFill>
                        <a:latin typeface="+mn-lt"/>
                        <a:ea typeface="+mn-ea"/>
                        <a:cs typeface="+mn-cs"/>
                      </a:endParaRPr>
                    </a:p>
                  </a:txBody>
                  <a:tcPr marL="68580" marR="68580" marT="0" marB="0" anchor="ctr"/>
                </a:tc>
                <a:extLst>
                  <a:ext uri="{0D108BD9-81ED-4DB2-BD59-A6C34878D82A}">
                    <a16:rowId xmlns:a16="http://schemas.microsoft.com/office/drawing/2014/main" val="3269669174"/>
                  </a:ext>
                </a:extLst>
              </a:tr>
              <a:tr h="162224">
                <a:tc>
                  <a:txBody>
                    <a:bodyPr/>
                    <a:lstStyle/>
                    <a:p>
                      <a:pPr>
                        <a:lnSpc>
                          <a:spcPct val="115000"/>
                        </a:lnSpc>
                        <a:spcAft>
                          <a:spcPts val="0"/>
                        </a:spcAft>
                      </a:pPr>
                      <a:r>
                        <a:rPr lang="en-GB" sz="1000" kern="1200">
                          <a:solidFill>
                            <a:schemeClr val="bg2">
                              <a:lumMod val="50000"/>
                            </a:schemeClr>
                          </a:solidFill>
                          <a:effectLst/>
                          <a:latin typeface="Arial" panose="020B0604020202020204" pitchFamily="34" charset="0"/>
                          <a:ea typeface="+mn-ea"/>
                          <a:cs typeface="Arial" panose="020B0604020202020204" pitchFamily="34" charset="0"/>
                        </a:rPr>
                        <a:t>Xxxxxxxxxxxxxxxxxxxxxxxxxxxxxxxxxxxxxxxxxxxxxxxxxxxx</a:t>
                      </a:r>
                      <a:endParaRPr lang="fr-FR" sz="1000" kern="120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15000"/>
                        </a:lnSpc>
                        <a:spcAft>
                          <a:spcPts val="0"/>
                        </a:spcAft>
                      </a:pPr>
                      <a:r>
                        <a:rPr lang="en-GB" sz="1000" kern="1200" dirty="0">
                          <a:solidFill>
                            <a:schemeClr val="bg2">
                              <a:lumMod val="50000"/>
                            </a:schemeClr>
                          </a:solidFill>
                          <a:effectLst/>
                          <a:latin typeface="Arial" panose="020B0604020202020204" pitchFamily="34" charset="0"/>
                          <a:ea typeface="+mn-ea"/>
                          <a:cs typeface="Arial" panose="020B0604020202020204" pitchFamily="34" charset="0"/>
                        </a:rPr>
                        <a:t>xxx</a:t>
                      </a:r>
                      <a:endParaRPr lang="fr-FR" sz="1000" kern="1200" dirty="0">
                        <a:solidFill>
                          <a:schemeClr val="bg2">
                            <a:lumMod val="50000"/>
                          </a:schemeClr>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1183024"/>
                  </a:ext>
                </a:extLst>
              </a:tr>
            </a:tbl>
          </a:graphicData>
        </a:graphic>
      </p:graphicFrame>
      <p:cxnSp>
        <p:nvCxnSpPr>
          <p:cNvPr id="20" name="Straight Connector 19">
            <a:extLst>
              <a:ext uri="{FF2B5EF4-FFF2-40B4-BE49-F238E27FC236}">
                <a16:creationId xmlns:a16="http://schemas.microsoft.com/office/drawing/2014/main" id="{E326BA66-1188-4F72-B5C0-F1705132514F}"/>
              </a:ext>
            </a:extLst>
          </p:cNvPr>
          <p:cNvCxnSpPr/>
          <p:nvPr/>
        </p:nvCxnSpPr>
        <p:spPr>
          <a:xfrm>
            <a:off x="5182029" y="824714"/>
            <a:ext cx="6331017" cy="0"/>
          </a:xfrm>
          <a:prstGeom prst="line">
            <a:avLst/>
          </a:prstGeom>
          <a:ln w="9525"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B7E5B2-C8C1-46A5-AEAB-113667CAF81E}"/>
              </a:ext>
            </a:extLst>
          </p:cNvPr>
          <p:cNvSpPr txBox="1"/>
          <p:nvPr/>
        </p:nvSpPr>
        <p:spPr>
          <a:xfrm>
            <a:off x="7373126" y="728174"/>
            <a:ext cx="1948822" cy="184666"/>
          </a:xfrm>
          <a:prstGeom prst="rect">
            <a:avLst/>
          </a:prstGeom>
          <a:solidFill>
            <a:srgbClr val="FFFFF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75757"/>
                </a:solidFill>
                <a:effectLst/>
                <a:uLnTx/>
                <a:uFillTx/>
                <a:latin typeface="Arial" panose="020B0604020202020204" pitchFamily="34" charset="0"/>
                <a:cs typeface="Arial" panose="020B0604020202020204" pitchFamily="34" charset="0"/>
              </a:rPr>
              <a:t>Technical details</a:t>
            </a:r>
          </a:p>
        </p:txBody>
      </p:sp>
      <p:sp>
        <p:nvSpPr>
          <p:cNvPr id="22" name="Title 1">
            <a:extLst>
              <a:ext uri="{FF2B5EF4-FFF2-40B4-BE49-F238E27FC236}">
                <a16:creationId xmlns:a16="http://schemas.microsoft.com/office/drawing/2014/main" id="{4276518D-5D09-4B22-8F07-C59CB6EF62BF}"/>
              </a:ext>
            </a:extLst>
          </p:cNvPr>
          <p:cNvSpPr txBox="1">
            <a:spLocks/>
          </p:cNvSpPr>
          <p:nvPr/>
        </p:nvSpPr>
        <p:spPr>
          <a:xfrm>
            <a:off x="629265" y="338278"/>
            <a:ext cx="10932734" cy="385029"/>
          </a:xfrm>
          <a:prstGeom prst="rect">
            <a:avLst/>
          </a:prstGeom>
        </p:spPr>
        <p:txBody>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endParaRPr lang="en-US">
              <a:solidFill>
                <a:schemeClr val="tx1"/>
              </a:solidFill>
              <a:latin typeface="Arial" panose="020B0604020202020204" pitchFamily="34" charset="0"/>
              <a:cs typeface="Arial" panose="020B0604020202020204" pitchFamily="34" charset="0"/>
            </a:endParaRPr>
          </a:p>
        </p:txBody>
      </p:sp>
      <p:graphicFrame>
        <p:nvGraphicFramePr>
          <p:cNvPr id="23" name="app1_sizing_pie_chart">
            <a:extLst>
              <a:ext uri="{FF2B5EF4-FFF2-40B4-BE49-F238E27FC236}">
                <a16:creationId xmlns:a16="http://schemas.microsoft.com/office/drawing/2014/main" id="{A45F0672-60EC-4A05-8D2F-3B6AFF7DC511}"/>
              </a:ext>
            </a:extLst>
          </p:cNvPr>
          <p:cNvGraphicFramePr/>
          <p:nvPr/>
        </p:nvGraphicFramePr>
        <p:xfrm>
          <a:off x="1167128" y="1013501"/>
          <a:ext cx="3040543" cy="1692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app1_tech_sizing">
            <a:extLst>
              <a:ext uri="{FF2B5EF4-FFF2-40B4-BE49-F238E27FC236}">
                <a16:creationId xmlns:a16="http://schemas.microsoft.com/office/drawing/2014/main" id="{600AF985-8A45-4FB3-B77A-4449D0A1A1CF}"/>
              </a:ext>
            </a:extLst>
          </p:cNvPr>
          <p:cNvGraphicFramePr>
            <a:graphicFrameLocks noGrp="1"/>
          </p:cNvGraphicFramePr>
          <p:nvPr/>
        </p:nvGraphicFramePr>
        <p:xfrm>
          <a:off x="623739" y="3237239"/>
          <a:ext cx="1954470" cy="1080000"/>
        </p:xfrm>
        <a:graphic>
          <a:graphicData uri="http://schemas.openxmlformats.org/drawingml/2006/table">
            <a:tbl>
              <a:tblPr firstRow="1" bandRow="1">
                <a:tableStyleId>{2D5ABB26-0587-4C30-8999-92F81FD0307C}</a:tableStyleId>
              </a:tblPr>
              <a:tblGrid>
                <a:gridCol w="1090665">
                  <a:extLst>
                    <a:ext uri="{9D8B030D-6E8A-4147-A177-3AD203B41FA5}">
                      <a16:colId xmlns:a16="http://schemas.microsoft.com/office/drawing/2014/main" val="20000"/>
                    </a:ext>
                  </a:extLst>
                </a:gridCol>
                <a:gridCol w="863805">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lnSpc>
                          <a:spcPct val="115000"/>
                        </a:lnSpc>
                        <a:spcAft>
                          <a:spcPts val="0"/>
                        </a:spcAft>
                      </a:pPr>
                      <a:r>
                        <a:rPr lang="en-GB" sz="1000">
                          <a:solidFill>
                            <a:srgbClr val="295E7E"/>
                          </a:solidFill>
                          <a:latin typeface="Arial" panose="020B0604020202020204" pitchFamily="34" charset="0"/>
                          <a:cs typeface="Arial" panose="020B0604020202020204" pitchFamily="34" charset="0"/>
                        </a:rPr>
                        <a:t>Name</a:t>
                      </a:r>
                      <a:endParaRPr lang="fr-FR" sz="1000">
                        <a:solidFill>
                          <a:srgbClr val="295E7E"/>
                        </a:solidFill>
                        <a:latin typeface="Arial" panose="020B0604020202020204" pitchFamily="34" charset="0"/>
                        <a:ea typeface="+mn-ea"/>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a:solidFill>
                            <a:srgbClr val="295E7E"/>
                          </a:solidFill>
                          <a:latin typeface="Arial" panose="020B0604020202020204" pitchFamily="34" charset="0"/>
                          <a:cs typeface="Arial" panose="020B0604020202020204" pitchFamily="34" charset="0"/>
                        </a:rPr>
                        <a:t>Value</a:t>
                      </a:r>
                      <a:endParaRPr lang="fr-FR" sz="1000">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lvl="0" indent="0" algn="l" defTabSz="914400" rtl="0" eaLnBrk="1" latinLnBrk="0" hangingPunct="1">
                        <a:lnSpc>
                          <a:spcPct val="100000"/>
                        </a:lnSpc>
                        <a:spcBef>
                          <a:spcPts val="0"/>
                        </a:spcBef>
                        <a:spcAft>
                          <a:spcPts val="0"/>
                        </a:spcAft>
                        <a:buClrTx/>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kLoC</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GB"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216466"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Files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solidFill>
                            <a:schemeClr val="tx1"/>
                          </a:solidFill>
                          <a:latin typeface="Arial" panose="020B0604020202020204" pitchFamily="34" charset="0"/>
                          <a:ea typeface="Calibri"/>
                          <a:cs typeface="Arial" panose="020B0604020202020204" pitchFamily="34" charset="0"/>
                        </a:rPr>
                        <a:t>XX,XXX</a:t>
                      </a:r>
                      <a:endParaRPr lang="fr-FR" sz="1000">
                        <a:solidFill>
                          <a:schemeClr val="tx1"/>
                        </a:solidFill>
                        <a:latin typeface="Arial" panose="020B0604020202020204" pitchFamily="34" charset="0"/>
                        <a:ea typeface="Calibri"/>
                        <a:cs typeface="Arial" panose="020B0604020202020204" pitchFamily="34" charset="0"/>
                      </a:endParaRPr>
                    </a:p>
                  </a:txBody>
                  <a:tcPr marL="0" marR="216466"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Classes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XX,XXX</a:t>
                      </a:r>
                    </a:p>
                  </a:txBody>
                  <a:tcPr marL="0" marR="216466"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SQL Artifacts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GB" sz="1000">
                          <a:latin typeface="Arial" panose="020B0604020202020204" pitchFamily="34" charset="0"/>
                          <a:cs typeface="Arial" panose="020B0604020202020204" pitchFamily="34" charset="0"/>
                        </a:rPr>
                        <a:t>XXX</a:t>
                      </a:r>
                    </a:p>
                  </a:txBody>
                  <a:tcPr marL="0" marR="216466"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ea typeface="+mn-ea"/>
                          <a:cs typeface="Arial" panose="020B0604020202020204" pitchFamily="34" charset="0"/>
                        </a:rPr>
                        <a:t>Tables</a:t>
                      </a:r>
                      <a:endParaRPr lang="fr-FR" sz="1000" i="0" u="none" kern="1200" spc="0">
                        <a:solidFill>
                          <a:schemeClr val="tx1">
                            <a:lumMod val="100000"/>
                          </a:schemeClr>
                        </a:solidFill>
                        <a:latin typeface="Arial" panose="020B0604020202020204" pitchFamily="34" charset="0"/>
                        <a:ea typeface="+mn-ea"/>
                        <a:cs typeface="Arial" panose="020B0604020202020204" pitchFamily="34" charset="0"/>
                      </a:endParaRPr>
                    </a:p>
                  </a:txBody>
                  <a:tcPr marL="0" marR="0" marT="0" marB="0">
                    <a:lnT>
                      <a:noFill/>
                    </a:lnT>
                  </a:tcPr>
                </a:tc>
                <a:tc>
                  <a:txBody>
                    <a:bodyPr/>
                    <a:lstStyle/>
                    <a:p>
                      <a:pPr algn="r">
                        <a:lnSpc>
                          <a:spcPct val="115000"/>
                        </a:lnSpc>
                        <a:spcAft>
                          <a:spcPts val="0"/>
                        </a:spcAft>
                      </a:pPr>
                      <a:r>
                        <a:rPr lang="en-GB" sz="1000" dirty="0">
                          <a:latin typeface="Arial" panose="020B0604020202020204" pitchFamily="34" charset="0"/>
                          <a:cs typeface="Arial" panose="020B0604020202020204" pitchFamily="34" charset="0"/>
                        </a:rPr>
                        <a:t>XXX</a:t>
                      </a:r>
                    </a:p>
                  </a:txBody>
                  <a:tcPr marL="0" marR="216466" marT="0" marB="0">
                    <a:lnT>
                      <a:noFill/>
                    </a:lnT>
                  </a:tcPr>
                </a:tc>
                <a:extLst>
                  <a:ext uri="{0D108BD9-81ED-4DB2-BD59-A6C34878D82A}">
                    <a16:rowId xmlns:a16="http://schemas.microsoft.com/office/drawing/2014/main" val="10005"/>
                  </a:ext>
                </a:extLst>
              </a:tr>
            </a:tbl>
          </a:graphicData>
        </a:graphic>
      </p:graphicFrame>
      <p:graphicFrame>
        <p:nvGraphicFramePr>
          <p:cNvPr id="30" name="app1_violation_sizing">
            <a:extLst>
              <a:ext uri="{FF2B5EF4-FFF2-40B4-BE49-F238E27FC236}">
                <a16:creationId xmlns:a16="http://schemas.microsoft.com/office/drawing/2014/main" id="{F6F27D9E-74C6-4A11-B6E3-980747D363DA}"/>
              </a:ext>
            </a:extLst>
          </p:cNvPr>
          <p:cNvGraphicFramePr>
            <a:graphicFrameLocks noGrp="1"/>
          </p:cNvGraphicFramePr>
          <p:nvPr/>
        </p:nvGraphicFramePr>
        <p:xfrm>
          <a:off x="2811313" y="3235803"/>
          <a:ext cx="2074752" cy="1080000"/>
        </p:xfrm>
        <a:graphic>
          <a:graphicData uri="http://schemas.openxmlformats.org/drawingml/2006/table">
            <a:tbl>
              <a:tblPr firstRow="1" bandRow="1">
                <a:tableStyleId>{2D5ABB26-0587-4C30-8999-92F81FD0307C}</a:tableStyleId>
              </a:tblPr>
              <a:tblGrid>
                <a:gridCol w="1480564">
                  <a:extLst>
                    <a:ext uri="{9D8B030D-6E8A-4147-A177-3AD203B41FA5}">
                      <a16:colId xmlns:a16="http://schemas.microsoft.com/office/drawing/2014/main" val="20000"/>
                    </a:ext>
                  </a:extLst>
                </a:gridCol>
                <a:gridCol w="594188">
                  <a:extLst>
                    <a:ext uri="{9D8B030D-6E8A-4147-A177-3AD203B41FA5}">
                      <a16:colId xmlns:a16="http://schemas.microsoft.com/office/drawing/2014/main" val="20001"/>
                    </a:ext>
                  </a:extLst>
                </a:gridCol>
              </a:tblGrid>
              <a:tr h="18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Name</a:t>
                      </a:r>
                      <a:endParaRPr lang="fr-FR" sz="1000" b="1">
                        <a:solidFill>
                          <a:srgbClr val="295E7E"/>
                        </a:solidFill>
                        <a:latin typeface="Arial" panose="020B0604020202020204" pitchFamily="34" charset="0"/>
                        <a:ea typeface="Calibri"/>
                        <a:cs typeface="Arial" panose="020B0604020202020204" pitchFamily="34" charset="0"/>
                      </a:endParaRPr>
                    </a:p>
                  </a:txBody>
                  <a:tcPr marL="0" marR="0" marT="0" marB="0" anchor="b">
                    <a:lnT>
                      <a:noFill/>
                    </a:lnT>
                    <a:lnB w="12700" cap="flat" cmpd="sng" algn="ctr">
                      <a:solidFill>
                        <a:srgbClr val="9A9A9A"/>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en-GB" sz="1000" b="1">
                          <a:solidFill>
                            <a:srgbClr val="295E7E"/>
                          </a:solidFill>
                          <a:latin typeface="Arial" panose="020B0604020202020204" pitchFamily="34" charset="0"/>
                          <a:cs typeface="Arial" panose="020B0604020202020204" pitchFamily="34" charset="0"/>
                        </a:rPr>
                        <a:t>Value</a:t>
                      </a:r>
                      <a:endParaRPr lang="fr-FR" sz="1000" b="1">
                        <a:solidFill>
                          <a:srgbClr val="295E7E"/>
                        </a:solidFill>
                        <a:latin typeface="Arial" panose="020B0604020202020204" pitchFamily="34" charset="0"/>
                        <a:ea typeface="Calibri"/>
                        <a:cs typeface="Arial" panose="020B0604020202020204" pitchFamily="34" charset="0"/>
                      </a:endParaRPr>
                    </a:p>
                  </a:txBody>
                  <a:tcPr marL="68580" marR="68580" marT="0" marB="0" anchor="b">
                    <a:lnT>
                      <a:noFill/>
                    </a:lnT>
                    <a:lnB w="12700"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000"/>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Violations in critical rules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w="12700" cap="flat" cmpd="sng" algn="ctr">
                      <a:solidFill>
                        <a:srgbClr val="9A9A9A"/>
                      </a:solidFill>
                      <a:prstDash val="solid"/>
                      <a:round/>
                      <a:headEnd type="none" w="med" len="med"/>
                      <a:tailEnd type="none" w="med" len="med"/>
                    </a:lnT>
                    <a:lnB>
                      <a:noFill/>
                    </a:lnB>
                  </a:tcPr>
                </a:tc>
                <a:tc>
                  <a:txBody>
                    <a:bodyPr/>
                    <a:lstStyle/>
                    <a:p>
                      <a:pPr algn="r">
                        <a:lnSpc>
                          <a:spcPct val="115000"/>
                        </a:lnSpc>
                        <a:spcAft>
                          <a:spcPts val="0"/>
                        </a:spcAft>
                      </a:pPr>
                      <a:r>
                        <a:rPr lang="en-US" sz="1000" b="1">
                          <a:solidFill>
                            <a:schemeClr val="tx1"/>
                          </a:solidFill>
                          <a:latin typeface="Arial" panose="020B0604020202020204" pitchFamily="34" charset="0"/>
                          <a:ea typeface="Calibri"/>
                          <a:cs typeface="Arial" panose="020B0604020202020204" pitchFamily="34" charset="0"/>
                        </a:rPr>
                        <a:t>XXX</a:t>
                      </a:r>
                      <a:endParaRPr lang="fr-FR" sz="1000" b="1">
                        <a:solidFill>
                          <a:schemeClr val="tx1"/>
                        </a:solidFill>
                        <a:latin typeface="Arial" panose="020B0604020202020204" pitchFamily="34" charset="0"/>
                        <a:ea typeface="Calibri"/>
                        <a:cs typeface="Arial" panose="020B0604020202020204" pitchFamily="34" charset="0"/>
                      </a:endParaRPr>
                    </a:p>
                  </a:txBody>
                  <a:tcPr marL="0" marR="123279" marT="0" marB="0">
                    <a:lnT w="12700" cap="flat" cmpd="sng" algn="ctr">
                      <a:solidFill>
                        <a:srgbClr val="9A9A9A"/>
                      </a:solidFill>
                      <a:prstDash val="solid"/>
                      <a:round/>
                      <a:headEnd type="none" w="med" len="med"/>
                      <a:tailEnd type="none" w="med" len="med"/>
                    </a:lnT>
                    <a:lnB>
                      <a:noFill/>
                    </a:lnB>
                  </a:tcPr>
                </a:tc>
                <a:extLst>
                  <a:ext uri="{0D108BD9-81ED-4DB2-BD59-A6C34878D82A}">
                    <a16:rowId xmlns:a16="http://schemas.microsoft.com/office/drawing/2014/main" val="10001"/>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file</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a:t>
                      </a:r>
                      <a:r>
                        <a:rPr lang="fr-FR" sz="1000">
                          <a:solidFill>
                            <a:schemeClr val="tx1"/>
                          </a:solidFill>
                          <a:latin typeface="Arial" panose="020B0604020202020204" pitchFamily="34" charset="0"/>
                          <a:ea typeface="Calibri"/>
                          <a:cs typeface="Arial" panose="020B0604020202020204" pitchFamily="34" charset="0"/>
                        </a:rPr>
                        <a:t>.XX</a:t>
                      </a:r>
                    </a:p>
                  </a:txBody>
                  <a:tcPr marL="0" marR="123279" marT="0" marB="0">
                    <a:lnT>
                      <a:noFill/>
                    </a:lnT>
                    <a:lnB>
                      <a:noFill/>
                    </a:lnB>
                  </a:tcPr>
                </a:tc>
                <a:extLst>
                  <a:ext uri="{0D108BD9-81ED-4DB2-BD59-A6C34878D82A}">
                    <a16:rowId xmlns:a16="http://schemas.microsoft.com/office/drawing/2014/main" val="10002"/>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per kLoC</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3"/>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nSpc>
                          <a:spcPct val="115000"/>
                        </a:lnSpc>
                        <a:spcAft>
                          <a:spcPts val="0"/>
                        </a:spcAft>
                      </a:pPr>
                      <a:r>
                        <a:rPr lang="en-GB" sz="1000">
                          <a:latin typeface="Arial" panose="020B0604020202020204" pitchFamily="34" charset="0"/>
                          <a:cs typeface="Arial" panose="020B0604020202020204" pitchFamily="34" charset="0"/>
                        </a:rPr>
                        <a:t>Complex objects</a:t>
                      </a:r>
                      <a:endParaRPr lang="fr-FR" sz="1000">
                        <a:solidFill>
                          <a:schemeClr val="accent3">
                            <a:lumMod val="50000"/>
                          </a:schemeClr>
                        </a:solidFill>
                        <a:latin typeface="Arial" panose="020B0604020202020204" pitchFamily="34" charset="0"/>
                        <a:ea typeface="Calibri"/>
                        <a:cs typeface="Arial" panose="020B0604020202020204" pitchFamily="34" charset="0"/>
                      </a:endParaRPr>
                    </a:p>
                  </a:txBody>
                  <a:tcPr marL="0" marR="0" marT="0" marB="0">
                    <a:lnT>
                      <a:noFill/>
                    </a:lnT>
                    <a:lnB>
                      <a:noFill/>
                    </a:lnB>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lnB>
                      <a:noFill/>
                    </a:lnB>
                  </a:tcPr>
                </a:tc>
                <a:extLst>
                  <a:ext uri="{0D108BD9-81ED-4DB2-BD59-A6C34878D82A}">
                    <a16:rowId xmlns:a16="http://schemas.microsoft.com/office/drawing/2014/main" val="10004"/>
                  </a:ext>
                </a:extLst>
              </a:tr>
              <a:tr h="18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24000" lvl="1" indent="-216000" algn="l" defTabSz="914400" rtl="0" eaLnBrk="1" latinLnBrk="0" hangingPunct="1">
                        <a:lnSpc>
                          <a:spcPct val="100000"/>
                        </a:lnSpc>
                        <a:spcBef>
                          <a:spcPts val="0"/>
                        </a:spcBef>
                        <a:spcAft>
                          <a:spcPts val="0"/>
                        </a:spcAft>
                        <a:buClr>
                          <a:schemeClr val="tx2">
                            <a:lumMod val="100000"/>
                          </a:schemeClr>
                        </a:buClr>
                        <a:buSzPct val="100000"/>
                        <a:buFont typeface="Trebuchet MS" panose="020B0603020202020204" pitchFamily="34" charset="0"/>
                        <a:buChar char="•"/>
                      </a:pPr>
                      <a:r>
                        <a:rPr lang="en-GB" sz="1000" i="0" u="none" kern="1200" spc="0">
                          <a:solidFill>
                            <a:schemeClr val="tx1">
                              <a:lumMod val="100000"/>
                            </a:schemeClr>
                          </a:solidFill>
                          <a:latin typeface="Arial" panose="020B0604020202020204" pitchFamily="34" charset="0"/>
                          <a:cs typeface="Arial" panose="020B0604020202020204" pitchFamily="34" charset="0"/>
                        </a:rPr>
                        <a:t>With violations</a:t>
                      </a:r>
                      <a:endParaRPr lang="fr-FR" sz="1000" i="0" u="none" kern="1200" spc="0">
                        <a:solidFill>
                          <a:schemeClr val="tx1">
                            <a:lumMod val="100000"/>
                          </a:schemeClr>
                        </a:solidFill>
                        <a:latin typeface="Arial" panose="020B0604020202020204" pitchFamily="34" charset="0"/>
                        <a:ea typeface="Calibri"/>
                        <a:cs typeface="Arial" panose="020B0604020202020204" pitchFamily="34" charset="0"/>
                      </a:endParaRPr>
                    </a:p>
                  </a:txBody>
                  <a:tcPr marL="0" marR="0" marT="0" marB="0">
                    <a:lnT>
                      <a:noFill/>
                    </a:lnT>
                  </a:tcPr>
                </a:tc>
                <a:tc>
                  <a:txBody>
                    <a:bodyPr/>
                    <a:lstStyle/>
                    <a:p>
                      <a:pPr algn="r">
                        <a:lnSpc>
                          <a:spcPct val="115000"/>
                        </a:lnSpc>
                        <a:spcAft>
                          <a:spcPts val="0"/>
                        </a:spcAft>
                      </a:pPr>
                      <a:r>
                        <a:rPr lang="en-US" sz="1000">
                          <a:solidFill>
                            <a:schemeClr val="tx1"/>
                          </a:solidFill>
                          <a:latin typeface="Arial" panose="020B0604020202020204" pitchFamily="34" charset="0"/>
                          <a:ea typeface="Calibri"/>
                          <a:cs typeface="Arial" panose="020B0604020202020204" pitchFamily="34" charset="0"/>
                        </a:rPr>
                        <a:t>XX</a:t>
                      </a:r>
                      <a:endParaRPr lang="fr-FR" sz="1000">
                        <a:solidFill>
                          <a:schemeClr val="tx1"/>
                        </a:solidFill>
                        <a:latin typeface="Arial" panose="020B0604020202020204" pitchFamily="34" charset="0"/>
                        <a:ea typeface="Calibri"/>
                        <a:cs typeface="Arial" panose="020B0604020202020204" pitchFamily="34" charset="0"/>
                      </a:endParaRPr>
                    </a:p>
                  </a:txBody>
                  <a:tcPr marL="0" marR="123279" marT="0" marB="0">
                    <a:lnT>
                      <a:noFill/>
                    </a:lnT>
                  </a:tcPr>
                </a:tc>
                <a:extLst>
                  <a:ext uri="{0D108BD9-81ED-4DB2-BD59-A6C34878D82A}">
                    <a16:rowId xmlns:a16="http://schemas.microsoft.com/office/drawing/2014/main" val="10005"/>
                  </a:ext>
                </a:extLst>
              </a:tr>
            </a:tbl>
          </a:graphicData>
        </a:graphic>
      </p:graphicFrame>
      <p:sp>
        <p:nvSpPr>
          <p:cNvPr id="27" name="TextBox 26">
            <a:extLst>
              <a:ext uri="{FF2B5EF4-FFF2-40B4-BE49-F238E27FC236}">
                <a16:creationId xmlns:a16="http://schemas.microsoft.com/office/drawing/2014/main" id="{A66DAB90-0151-4DD9-9D0B-D4BCF622754E}"/>
              </a:ext>
            </a:extLst>
          </p:cNvPr>
          <p:cNvSpPr txBox="1"/>
          <p:nvPr/>
        </p:nvSpPr>
        <p:spPr>
          <a:xfrm>
            <a:off x="87527" y="6182384"/>
            <a:ext cx="284152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569CD6"/>
                </a:solidFill>
                <a:effectLst/>
                <a:latin typeface="Arial" panose="020B0604020202020204" pitchFamily="34" charset="0"/>
                <a:cs typeface="Arial" panose="020B0604020202020204" pitchFamily="34" charset="0"/>
              </a:rPr>
              <a:t>{</a:t>
            </a:r>
            <a:r>
              <a:rPr lang="en-US" b="0" dirty="0" err="1">
                <a:solidFill>
                  <a:srgbClr val="569CD6"/>
                </a:solidFill>
                <a:effectLst/>
                <a:latin typeface="Arial" panose="020B0604020202020204" pitchFamily="34" charset="0"/>
                <a:cs typeface="Arial" panose="020B0604020202020204" pitchFamily="34" charset="0"/>
              </a:rPr>
              <a:t>app_per_page</a:t>
            </a:r>
            <a:r>
              <a:rPr lang="en-US" b="0" dirty="0">
                <a:solidFill>
                  <a:srgbClr val="569CD6"/>
                </a:solidFill>
                <a:effectLst/>
                <a:latin typeface="Arial" panose="020B0604020202020204" pitchFamily="34" charset="0"/>
                <a:cs typeface="Arial" panose="020B0604020202020204" pitchFamily="34" charset="0"/>
              </a:rPr>
              <a:t>}</a:t>
            </a:r>
            <a:endParaRPr lang="en-US" b="0" dirty="0">
              <a:solidFill>
                <a:srgbClr val="D4D4D4"/>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0114E346-E6E5-4685-9CA0-0CBB815197D9}"/>
              </a:ext>
            </a:extLst>
          </p:cNvPr>
          <p:cNvSpPr>
            <a:spLocks noGrp="1"/>
          </p:cNvSpPr>
          <p:nvPr>
            <p:ph type="title"/>
          </p:nvPr>
        </p:nvSpPr>
        <p:spPr/>
        <p:txBody>
          <a:bodyPr/>
          <a:lstStyle/>
          <a:p>
            <a:r>
              <a:rPr lang="en-US" b="1">
                <a:solidFill>
                  <a:srgbClr val="FDA110"/>
                </a:solidFill>
                <a:latin typeface="Arial" panose="020B0604020202020204" pitchFamily="34" charset="0"/>
                <a:cs typeface="Arial" panose="020B0604020202020204" pitchFamily="34" charset="0"/>
              </a:rPr>
              <a:t>{app1_name} </a:t>
            </a:r>
            <a:r>
              <a:rPr lang="en-US">
                <a:solidFill>
                  <a:schemeClr val="tx1"/>
                </a:solidFill>
                <a:latin typeface="Arial" panose="020B0604020202020204" pitchFamily="34" charset="0"/>
                <a:cs typeface="Arial" panose="020B0604020202020204" pitchFamily="34" charset="0"/>
              </a:rPr>
              <a:t>Technical Overview and Key takeaways</a:t>
            </a:r>
            <a:endParaRPr lang="en-US"/>
          </a:p>
        </p:txBody>
      </p:sp>
      <p:graphicFrame>
        <p:nvGraphicFramePr>
          <p:cNvPr id="2" name="app1_technical_details_table">
            <a:extLst>
              <a:ext uri="{FF2B5EF4-FFF2-40B4-BE49-F238E27FC236}">
                <a16:creationId xmlns:a16="http://schemas.microsoft.com/office/drawing/2014/main" id="{28F77D76-C363-0B0E-6BA9-02DB51732591}"/>
              </a:ext>
            </a:extLst>
          </p:cNvPr>
          <p:cNvGraphicFramePr>
            <a:graphicFrameLocks noGrp="1"/>
          </p:cNvGraphicFramePr>
          <p:nvPr>
            <p:extLst>
              <p:ext uri="{D42A27DB-BD31-4B8C-83A1-F6EECF244321}">
                <p14:modId xmlns:p14="http://schemas.microsoft.com/office/powerpoint/2010/main" val="1992648266"/>
              </p:ext>
            </p:extLst>
          </p:nvPr>
        </p:nvGraphicFramePr>
        <p:xfrm>
          <a:off x="5175489" y="932912"/>
          <a:ext cx="6331017" cy="913086"/>
        </p:xfrm>
        <a:graphic>
          <a:graphicData uri="http://schemas.openxmlformats.org/drawingml/2006/table">
            <a:tbl>
              <a:tblPr/>
              <a:tblGrid>
                <a:gridCol w="1329274">
                  <a:extLst>
                    <a:ext uri="{9D8B030D-6E8A-4147-A177-3AD203B41FA5}">
                      <a16:colId xmlns:a16="http://schemas.microsoft.com/office/drawing/2014/main" val="20000"/>
                    </a:ext>
                  </a:extLst>
                </a:gridCol>
                <a:gridCol w="1044422">
                  <a:extLst>
                    <a:ext uri="{9D8B030D-6E8A-4147-A177-3AD203B41FA5}">
                      <a16:colId xmlns:a16="http://schemas.microsoft.com/office/drawing/2014/main" val="20001"/>
                    </a:ext>
                  </a:extLst>
                </a:gridCol>
                <a:gridCol w="1319107">
                  <a:extLst>
                    <a:ext uri="{9D8B030D-6E8A-4147-A177-3AD203B41FA5}">
                      <a16:colId xmlns:a16="http://schemas.microsoft.com/office/drawing/2014/main" val="1066678099"/>
                    </a:ext>
                  </a:extLst>
                </a:gridCol>
                <a:gridCol w="1319107">
                  <a:extLst>
                    <a:ext uri="{9D8B030D-6E8A-4147-A177-3AD203B41FA5}">
                      <a16:colId xmlns:a16="http://schemas.microsoft.com/office/drawing/2014/main" val="2940995328"/>
                    </a:ext>
                  </a:extLst>
                </a:gridCol>
                <a:gridCol w="1319107">
                  <a:extLst>
                    <a:ext uri="{9D8B030D-6E8A-4147-A177-3AD203B41FA5}">
                      <a16:colId xmlns:a16="http://schemas.microsoft.com/office/drawing/2014/main" val="2122332156"/>
                    </a:ext>
                  </a:extLst>
                </a:gridCol>
              </a:tblGrid>
              <a:tr h="0">
                <a:tc rowSpan="2">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Technology</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rowSpan="2">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3">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Action Plan</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solidFill>
                      <a:srgbClr val="FFFFFF"/>
                    </a:solidFill>
                  </a:tcPr>
                </a:tc>
                <a:tc hMerge="1">
                  <a:txBody>
                    <a:bodyPr/>
                    <a:lstStyle/>
                    <a:p>
                      <a:pPr marL="0" marR="0" lvl="0" indent="0" algn="ctr" defTabSz="914400" rtl="0" eaLnBrk="1" fontAlgn="base" latinLnBrk="0" hangingPunct="1">
                        <a:lnSpc>
                          <a:spcPct val="115000"/>
                        </a:lnSpc>
                        <a:spcBef>
                          <a:spcPts val="0"/>
                        </a:spcBef>
                        <a:spcAft>
                          <a:spcPts val="0"/>
                        </a:spcAft>
                        <a:buClrTx/>
                        <a:buSzTx/>
                        <a:buFontTx/>
                        <a:buNone/>
                        <a:tabLst/>
                      </a:pPr>
                      <a:endParaRPr lang="en-US" sz="1200" b="1" kern="1200" dirty="0">
                        <a:solidFill>
                          <a:srgbClr val="295E7E"/>
                        </a:solidFill>
                        <a:latin typeface="Trebuchet MS" panose="020B0603020202020204" pitchFamily="34" charset="0"/>
                        <a:ea typeface="+mn-ea"/>
                        <a:cs typeface="+mn-cs"/>
                        <a:sym typeface="Trebuchet MS" panose="020B0603020202020204" pitchFamily="34" charset="0"/>
                      </a:endParaRP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hMerge="1">
                  <a:txBody>
                    <a:bodyPr/>
                    <a:lstStyle/>
                    <a:p>
                      <a:pPr marL="0" marR="0" lvl="0" indent="0" algn="ctr" defTabSz="914400" rtl="0" eaLnBrk="1" fontAlgn="base" latinLnBrk="0" hangingPunct="1">
                        <a:lnSpc>
                          <a:spcPct val="115000"/>
                        </a:lnSpc>
                        <a:spcBef>
                          <a:spcPts val="0"/>
                        </a:spcBef>
                        <a:spcAft>
                          <a:spcPts val="0"/>
                        </a:spcAft>
                        <a:buClrTx/>
                        <a:buSzTx/>
                        <a:buFontTx/>
                        <a:buNone/>
                        <a:tabLst/>
                      </a:pPr>
                      <a:endParaRPr lang="en-US" sz="1200" b="1" kern="1200" dirty="0">
                        <a:solidFill>
                          <a:srgbClr val="295E7E"/>
                        </a:solidFill>
                        <a:latin typeface="Trebuchet MS" panose="020B0603020202020204" pitchFamily="34" charset="0"/>
                        <a:ea typeface="+mn-ea"/>
                        <a:cs typeface="+mn-cs"/>
                        <a:sym typeface="Trebuchet MS" panose="020B0603020202020204" pitchFamily="34" charset="0"/>
                      </a:endParaRP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7683755"/>
                  </a:ext>
                </a:extLst>
              </a:tr>
              <a:tr h="0">
                <a:tc vMerge="1">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Technology</a:t>
                      </a:r>
                    </a:p>
                  </a:txBody>
                  <a:tcPr marL="0" marR="0" marT="54000" marB="54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vMerge="1">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LoC (K)</a:t>
                      </a:r>
                    </a:p>
                  </a:txBody>
                  <a:tcPr marL="0" marR="0" marT="54000" marB="54000"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Fix-Now</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High</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ts val="0"/>
                        </a:spcBef>
                        <a:spcAft>
                          <a:spcPts val="0"/>
                        </a:spcAft>
                        <a:buClrTx/>
                        <a:buSzTx/>
                        <a:buFontTx/>
                        <a:buNone/>
                        <a:tabLst/>
                      </a:pPr>
                      <a:r>
                        <a:rPr lang="en-US" sz="1200" b="1" kern="1200" dirty="0">
                          <a:solidFill>
                            <a:srgbClr val="295E7E"/>
                          </a:solidFill>
                          <a:latin typeface="Trebuchet MS" panose="020B0603020202020204" pitchFamily="34" charset="0"/>
                          <a:ea typeface="+mn-ea"/>
                          <a:cs typeface="+mn-cs"/>
                          <a:sym typeface="Trebuchet MS" panose="020B0603020202020204" pitchFamily="34" charset="0"/>
                        </a:rPr>
                        <a:t>Medium</a:t>
                      </a:r>
                    </a:p>
                  </a:txBody>
                  <a:tcPr marL="0" marR="0" marT="54000" marB="54000" anchor="ctr" horzOverflow="overflow">
                    <a:lnL w="12700" cmpd="sng">
                      <a:noFill/>
                      <a:prstDash val="solid"/>
                    </a:lnL>
                    <a:lnR cap="flat">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err="1">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xxxxxxxxxx</a:t>
                      </a:r>
                      <a:endPar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endParaRPr>
                    </a:p>
                  </a:txBody>
                  <a:tcPr marL="54000" marR="54000" marT="72000" marB="7200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Pct val="100000"/>
                        <a:buFontTx/>
                        <a:buNone/>
                        <a:tabLst/>
                        <a:defRPr/>
                      </a:pPr>
                      <a:r>
                        <a:rPr kumimoji="0" lang="fr-FR" sz="1100" b="0" i="0" u="none" strike="noStrike" kern="1200" cap="none" normalizeH="0" baseline="0">
                          <a:ln>
                            <a:noFill/>
                          </a:ln>
                          <a:solidFill>
                            <a:schemeClr val="tx1"/>
                          </a:solidFill>
                          <a:effectLst/>
                          <a:latin typeface="Arial" panose="020B0604020202020204" pitchFamily="34" charset="0"/>
                          <a:ea typeface="+mn-ea"/>
                          <a:cs typeface="Arial" panose="020B0604020202020204" pitchFamily="34" charset="0"/>
                        </a:rPr>
                        <a:t>xxx</a:t>
                      </a:r>
                    </a:p>
                  </a:txBody>
                  <a:tcPr marL="54000" marR="54000" marT="72000" marB="72000"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Pct val="100000"/>
                        <a:buFontTx/>
                        <a:buNone/>
                        <a:tabLst/>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###,##0</a:t>
                      </a:r>
                    </a:p>
                  </a:txBody>
                  <a:tcPr marL="54000" marR="54000" marT="72000" marB="7200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Pct val="100000"/>
                        <a:buFontTx/>
                        <a:buNone/>
                        <a:tabLst/>
                        <a:defRPr/>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###,##0</a:t>
                      </a:r>
                    </a:p>
                  </a:txBody>
                  <a:tcPr marL="54000" marR="54000" marT="72000" marB="7200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Pct val="100000"/>
                        <a:buFontTx/>
                        <a:buNone/>
                        <a:tabLst/>
                        <a:defRPr/>
                      </a:pPr>
                      <a:r>
                        <a:rPr kumimoji="0" lang="en-US" sz="11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sym typeface="Trebuchet MS" panose="020B0603020202020204" pitchFamily="34" charset="0"/>
                        </a:rPr>
                        <a:t>###,##0</a:t>
                      </a:r>
                    </a:p>
                  </a:txBody>
                  <a:tcPr marL="54000" marR="54000" marT="72000" marB="72000"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4673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2.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3.xml><?xml version="1.0" encoding="utf-8"?>
<p:tagLst xmlns:a="http://schemas.openxmlformats.org/drawingml/2006/main" xmlns:r="http://schemas.openxmlformats.org/officeDocument/2006/relationships" xmlns:p="http://schemas.openxmlformats.org/presentationml/2006/main">
  <p:tag name="PFSLIDEKEY" val="339669C4-527D-4710-86BE-A26F6ACF0D61"/>
</p:tagLst>
</file>

<file path=ppt/tags/tag14.xml><?xml version="1.0" encoding="utf-8"?>
<p:tagLst xmlns:a="http://schemas.openxmlformats.org/drawingml/2006/main" xmlns:r="http://schemas.openxmlformats.org/officeDocument/2006/relationships" xmlns:p="http://schemas.openxmlformats.org/presentationml/2006/main">
  <p:tag name="PFSLIDEKEY" val="D619602C-776D-4FCE-90E0-E9C87C53E701"/>
</p:tagLst>
</file>

<file path=ppt/tags/tag15.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6.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7.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8.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19.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1.xml><?xml version="1.0" encoding="utf-8"?>
<p:tagLst xmlns:a="http://schemas.openxmlformats.org/drawingml/2006/main" xmlns:r="http://schemas.openxmlformats.org/officeDocument/2006/relationships" xmlns:p="http://schemas.openxmlformats.org/presentationml/2006/main">
  <p:tag name="PFSLIDEKEY" val="DC499030-69EC-43E4-83FD-D60BA44F1846"/>
</p:tagLst>
</file>

<file path=ppt/tags/tag22.xml><?xml version="1.0" encoding="utf-8"?>
<p:tagLst xmlns:a="http://schemas.openxmlformats.org/drawingml/2006/main" xmlns:r="http://schemas.openxmlformats.org/officeDocument/2006/relationships" xmlns:p="http://schemas.openxmlformats.org/presentationml/2006/main">
  <p:tag name="PFSLIDEKEY" val="1E946CC9-41C0-406F-ADA5-6A1A0282164F"/>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Grid">
  <a:themeElements>
    <a:clrScheme name="CAST">
      <a:dk1>
        <a:srgbClr val="293C47"/>
      </a:dk1>
      <a:lt1>
        <a:sysClr val="window" lastClr="FFFFFF"/>
      </a:lt1>
      <a:dk2>
        <a:srgbClr val="638DA5"/>
      </a:dk2>
      <a:lt2>
        <a:srgbClr val="F2F2F2"/>
      </a:lt2>
      <a:accent1>
        <a:srgbClr val="293C47"/>
      </a:accent1>
      <a:accent2>
        <a:srgbClr val="293C47"/>
      </a:accent2>
      <a:accent3>
        <a:srgbClr val="CF7600"/>
      </a:accent3>
      <a:accent4>
        <a:srgbClr val="37AEA6"/>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 id="{F3C9A9EC-4B4A-4AD3-94B4-98994E8C5084}" vid="{74992BC4-5D8A-4B70-AC39-A66B5A4F8C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50C7233B367C48B71A1CE03A9FFB28" ma:contentTypeVersion="12" ma:contentTypeDescription="Crée un document." ma:contentTypeScope="" ma:versionID="1e64fcacdde58099a82d0dcd40631aa9">
  <xsd:schema xmlns:xsd="http://www.w3.org/2001/XMLSchema" xmlns:xs="http://www.w3.org/2001/XMLSchema" xmlns:p="http://schemas.microsoft.com/office/2006/metadata/properties" xmlns:ns2="6aa0e92e-90f7-46bd-8be3-673de6fdd722" xmlns:ns3="00783c5b-744d-4616-a9d1-25934466336d" targetNamespace="http://schemas.microsoft.com/office/2006/metadata/properties" ma:root="true" ma:fieldsID="51b0f5cf4aadbd8484f982e248cfeb7a" ns2:_="" ns3:_="">
    <xsd:import namespace="6aa0e92e-90f7-46bd-8be3-673de6fdd722"/>
    <xsd:import namespace="00783c5b-744d-4616-a9d1-25934466336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0e92e-90f7-46bd-8be3-673de6fdd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f08dd9a7-488f-46e8-8320-0438177484a3"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783c5b-744d-4616-a9d1-25934466336d"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0783c5b-744d-4616-a9d1-25934466336d">
      <UserInfo>
        <DisplayName>Ribhu Kansal</DisplayName>
        <AccountId>7</AccountId>
        <AccountType/>
      </UserInfo>
    </SharedWithUsers>
    <lcf76f155ced4ddcb4097134ff3c332f xmlns="6aa0e92e-90f7-46bd-8be3-673de6fdd72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BEBD2DD-EEC7-4BD5-B135-44C12A34591B}">
  <ds:schemaRefs>
    <ds:schemaRef ds:uri="http://schemas.microsoft.com/sharepoint/v3/contenttype/forms"/>
  </ds:schemaRefs>
</ds:datastoreItem>
</file>

<file path=customXml/itemProps2.xml><?xml version="1.0" encoding="utf-8"?>
<ds:datastoreItem xmlns:ds="http://schemas.openxmlformats.org/officeDocument/2006/customXml" ds:itemID="{8B693776-AB44-4724-A13E-AEB836536F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0e92e-90f7-46bd-8be3-673de6fdd722"/>
    <ds:schemaRef ds:uri="00783c5b-744d-4616-a9d1-2593446633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E6106F-4475-434E-A355-8B03F57F12FA}">
  <ds:schemaRefs>
    <ds:schemaRef ds:uri="http://schemas.openxmlformats.org/package/2006/metadata/core-properties"/>
    <ds:schemaRef ds:uri="http://schemas.microsoft.com/office/2006/documentManagement/types"/>
    <ds:schemaRef ds:uri="00783c5b-744d-4616-a9d1-25934466336d"/>
    <ds:schemaRef ds:uri="http://schemas.microsoft.com/office/infopath/2007/PartnerControls"/>
    <ds:schemaRef ds:uri="http://purl.org/dc/terms/"/>
    <ds:schemaRef ds:uri="http://purl.org/dc/dcmitype/"/>
    <ds:schemaRef ds:uri="6aa0e92e-90f7-46bd-8be3-673de6fdd722"/>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1312</TotalTime>
  <Words>5480</Words>
  <Application>Microsoft Office PowerPoint</Application>
  <PresentationFormat>Widescreen</PresentationFormat>
  <Paragraphs>741</Paragraphs>
  <Slides>23</Slides>
  <Notes>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Arial Black</vt:lpstr>
      <vt:lpstr>Arial Rounded MT Bold</vt:lpstr>
      <vt:lpstr>Arial,Sans-Serif</vt:lpstr>
      <vt:lpstr>Calibri</vt:lpstr>
      <vt:lpstr>Consolas</vt:lpstr>
      <vt:lpstr>MetaWebPro</vt:lpstr>
      <vt:lpstr>Trebuchet MS</vt:lpstr>
      <vt:lpstr>Wingdings</vt:lpstr>
      <vt:lpstr>Wingdings,Sans-Serif</vt:lpstr>
      <vt:lpstr>Grid</vt:lpstr>
      <vt:lpstr>think-cell Slide</vt:lpstr>
      <vt:lpstr>{project} Tech DD report </vt:lpstr>
      <vt:lpstr>PowerPoint Presentation</vt:lpstr>
      <vt:lpstr>Overview  – The {project} application has {show_stopper_flg} risk with {app_aip_summary_fix_now_vio_cnt} high priority issues from custom code, {app_summary_crit_hl__comp_tot} components with critical vulnerabilities from third-party libraries and {app_summary_hl_lic_high} high license risks out of {app_summary_hl__comp_tot} components should be reviewed immediately. Overall estimate to address high priority issues is ~${app_aip_summary_fix_now_cost}K.</vt:lpstr>
      <vt:lpstr>Overview – Continued</vt:lpstr>
      <vt:lpstr>Assessment Approach @ {company}</vt:lpstr>
      <vt:lpstr>PowerPoint Presentation</vt:lpstr>
      <vt:lpstr>{app1_name} – Action Plan to mitigate identified risks and improve bottom line</vt:lpstr>
      <vt:lpstr>{app1_name} has {app1_risk_TQI} risks, needs remediation to improve efficiency and security</vt:lpstr>
      <vt:lpstr>{app1_name} Technical Overview and Key takeaways</vt:lpstr>
      <vt:lpstr>{app1_name} strengths and improvement areas for overall health (TQI)</vt:lpstr>
      <vt:lpstr>{app1_name} documentation insights</vt:lpstr>
      <vt:lpstr>Remediation plan for {app1_name} – List of Violations</vt:lpstr>
      <vt:lpstr>Remediation plan for {app1_name} – Grades Improvement Simulation</vt:lpstr>
      <vt:lpstr>{app1_name} – IP Risk Assessment from Open-Source Software (OSS) Analysis</vt:lpstr>
      <vt:lpstr>{app1_name} – Open-source component obsolescence</vt:lpstr>
      <vt:lpstr>{app1_name} – Assessment for cloud compliance [PaaS]</vt:lpstr>
      <vt:lpstr>PowerPoint Presentation</vt:lpstr>
      <vt:lpstr>{app1_name} – Stored procedure statistics and deep dive</vt:lpstr>
      <vt:lpstr>{app1_name} – Stored Procedure complexity distribution</vt:lpstr>
      <vt:lpstr>{app1_name} – Stored Procedure size distribution</vt:lpstr>
      <vt:lpstr>PowerPoint Presentation</vt:lpstr>
      <vt:lpstr>PowerPoint Presentation</vt:lpstr>
      <vt:lpstr>{app1_name} has good compliance with ISO-5055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Tech DD report</dc:title>
  <dc:creator>Nevin Kaplan</dc:creator>
  <cp:lastModifiedBy>Nevin Kaplan</cp:lastModifiedBy>
  <cp:revision>8</cp:revision>
  <dcterms:created xsi:type="dcterms:W3CDTF">2022-06-28T17:28:14Z</dcterms:created>
  <dcterms:modified xsi:type="dcterms:W3CDTF">2023-09-21T14:12:25Z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488649</vt:lpwstr>
  </property>
  <property fmtid="{D5CDD505-2E9C-101B-9397-08002B2CF9AE}" pid="3" name="NXPowerLiteSettings">
    <vt:lpwstr>87000AA0054001</vt:lpwstr>
  </property>
  <property fmtid="{D5CDD505-2E9C-101B-9397-08002B2CF9AE}" pid="4" name="NXPowerLiteVersion">
    <vt:lpwstr>D7.1.8</vt:lpwstr>
  </property>
  <property fmtid="{D5CDD505-2E9C-101B-9397-08002B2CF9AE}" pid="5" name="ContentTypeId">
    <vt:lpwstr>0x0101007B50C7233B367C48B71A1CE03A9FFB28</vt:lpwstr>
  </property>
  <property fmtid="{D5CDD505-2E9C-101B-9397-08002B2CF9AE}" pid="6" name="Format Name">
    <vt:lpwstr>Grid Format</vt:lpwstr>
  </property>
  <property fmtid="{D5CDD505-2E9C-101B-9397-08002B2CF9AE}" pid="7" name="Template Name">
    <vt:lpwstr>16x9</vt:lpwstr>
  </property>
  <property fmtid="{D5CDD505-2E9C-101B-9397-08002B2CF9AE}" pid="8" name="MediaServiceImageTags">
    <vt:lpwstr/>
  </property>
</Properties>
</file>